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7"/>
  </p:notesMasterIdLst>
  <p:sldIdLst>
    <p:sldId id="256" r:id="rId2"/>
    <p:sldId id="288" r:id="rId3"/>
    <p:sldId id="258" r:id="rId4"/>
    <p:sldId id="266" r:id="rId5"/>
    <p:sldId id="330" r:id="rId6"/>
    <p:sldId id="283" r:id="rId7"/>
    <p:sldId id="321" r:id="rId8"/>
    <p:sldId id="260" r:id="rId9"/>
    <p:sldId id="259" r:id="rId10"/>
    <p:sldId id="265" r:id="rId11"/>
    <p:sldId id="264" r:id="rId12"/>
    <p:sldId id="293" r:id="rId13"/>
    <p:sldId id="322" r:id="rId14"/>
    <p:sldId id="257" r:id="rId15"/>
    <p:sldId id="327" r:id="rId16"/>
    <p:sldId id="324" r:id="rId17"/>
    <p:sldId id="326" r:id="rId18"/>
    <p:sldId id="325" r:id="rId19"/>
    <p:sldId id="273" r:id="rId20"/>
    <p:sldId id="274" r:id="rId21"/>
    <p:sldId id="276" r:id="rId22"/>
    <p:sldId id="329" r:id="rId23"/>
    <p:sldId id="277" r:id="rId24"/>
    <p:sldId id="328" r:id="rId25"/>
    <p:sldId id="279" r:id="rId26"/>
    <p:sldId id="271" r:id="rId27"/>
    <p:sldId id="262" r:id="rId28"/>
    <p:sldId id="263" r:id="rId29"/>
    <p:sldId id="268" r:id="rId30"/>
    <p:sldId id="267" r:id="rId31"/>
    <p:sldId id="269" r:id="rId32"/>
    <p:sldId id="270" r:id="rId33"/>
    <p:sldId id="272" r:id="rId34"/>
    <p:sldId id="275" r:id="rId35"/>
    <p:sldId id="278" r:id="rId36"/>
    <p:sldId id="280" r:id="rId37"/>
    <p:sldId id="281" r:id="rId38"/>
    <p:sldId id="282" r:id="rId39"/>
    <p:sldId id="284" r:id="rId40"/>
    <p:sldId id="285" r:id="rId41"/>
    <p:sldId id="286" r:id="rId42"/>
    <p:sldId id="287" r:id="rId43"/>
    <p:sldId id="289" r:id="rId44"/>
    <p:sldId id="290" r:id="rId45"/>
    <p:sldId id="291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5">
          <p15:clr>
            <a:srgbClr val="A4A3A4"/>
          </p15:clr>
        </p15:guide>
        <p15:guide id="2" pos="27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5" autoAdjust="0"/>
  </p:normalViewPr>
  <p:slideViewPr>
    <p:cSldViewPr>
      <p:cViewPr varScale="1">
        <p:scale>
          <a:sx n="158" d="100"/>
          <a:sy n="158" d="100"/>
        </p:scale>
        <p:origin x="270" y="114"/>
      </p:cViewPr>
      <p:guideLst>
        <p:guide orient="horz" pos="1695"/>
        <p:guide pos="27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3" d="100"/>
        <a:sy n="10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17375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F26-4558-9CC0-5FBAE39BF4D8}"/>
              </c:ext>
            </c:extLst>
          </c:dPt>
          <c:dPt>
            <c:idx val="1"/>
            <c:invertIfNegative val="0"/>
            <c:bubble3D val="0"/>
            <c:spPr>
              <a:solidFill>
                <a:srgbClr val="17375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4F26-4558-9CC0-5FBAE39BF4D8}"/>
              </c:ext>
            </c:extLst>
          </c:dPt>
          <c:dPt>
            <c:idx val="2"/>
            <c:invertIfNegative val="0"/>
            <c:bubble3D val="0"/>
            <c:spPr>
              <a:solidFill>
                <a:srgbClr val="17375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4F26-4558-9CC0-5FBAE39BF4D8}"/>
              </c:ext>
            </c:extLst>
          </c:dPt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26-4558-9CC0-5FBAE39BF4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F26-4558-9CC0-5FBAE39BF4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4F26-4558-9CC0-5FBAE39BF4D8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4F26-4558-9CC0-5FBAE39BF4D8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4F26-4558-9CC0-5FBAE39BF4D8}"/>
              </c:ext>
            </c:extLst>
          </c:dPt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F26-4558-9CC0-5FBAE39BF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2703104"/>
        <c:axId val="342704896"/>
      </c:barChart>
      <c:catAx>
        <c:axId val="342703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2704896"/>
        <c:crosses val="autoZero"/>
        <c:auto val="1"/>
        <c:lblAlgn val="ctr"/>
        <c:lblOffset val="100"/>
        <c:noMultiLvlLbl val="0"/>
      </c:catAx>
      <c:valAx>
        <c:axId val="3427048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42703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96BD9-3EFE-4A35-AC32-A21534399C49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91A45-871B-46F5-91F9-BBED7B9A1D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F91A45-871B-46F5-91F9-BBED7B9A1D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361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92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03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91420" tIns="45709" rIns="91420" bIns="45709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91420" tIns="45709" rIns="91420" bIns="45709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14FFB07-917D-5348-AE2D-F9A4E0AD1751}" type="slidenum">
              <a:rPr lang="en-US" sz="1000" smtClean="0">
                <a:solidFill>
                  <a:prstClr val="white"/>
                </a:solidFill>
                <a:ea typeface="微软雅黑" panose="020B0503020204020204" charset="-122"/>
              </a:rPr>
              <a:t>‹#›</a:t>
            </a:fld>
            <a:endParaRPr lang="en-US" sz="1000" dirty="0">
              <a:solidFill>
                <a:prstClr val="white"/>
              </a:solidFill>
              <a:ea typeface="微软雅黑" panose="020B0503020204020204" charset="-122"/>
            </a:endParaRPr>
          </a:p>
        </p:txBody>
      </p:sp>
      <p:grpSp>
        <p:nvGrpSpPr>
          <p:cNvPr id="22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23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4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26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7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cxnSp>
        <p:nvCxnSpPr>
          <p:cNvPr id="28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dash"/>
          </a:ln>
          <a:effectLst/>
        </p:spPr>
      </p:cxnSp>
      <p:pic>
        <p:nvPicPr>
          <p:cNvPr id="29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rgbClr val="0070C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0344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0PPT素材\背景及图片\白麻子.jp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 bwMode="auto">
          <a:xfrm>
            <a:off x="0" y="3298825"/>
            <a:ext cx="9144000" cy="989013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" name="矩形 4"/>
          <p:cNvSpPr>
            <a:spLocks noChangeArrowheads="1"/>
          </p:cNvSpPr>
          <p:nvPr/>
        </p:nvSpPr>
        <p:spPr bwMode="auto">
          <a:xfrm>
            <a:off x="2555503" y="3887788"/>
            <a:ext cx="59769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前端</a:t>
            </a: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</a:t>
            </a: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班：昕左岸小组</a:t>
            </a:r>
          </a:p>
        </p:txBody>
      </p:sp>
      <p:sp>
        <p:nvSpPr>
          <p:cNvPr id="55" name="矩形 4"/>
          <p:cNvSpPr>
            <a:spLocks noChangeArrowheads="1"/>
          </p:cNvSpPr>
          <p:nvPr/>
        </p:nvSpPr>
        <p:spPr bwMode="auto">
          <a:xfrm>
            <a:off x="2555503" y="3289300"/>
            <a:ext cx="59769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信达前端项目总结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56" name="直接连接符 55"/>
          <p:cNvCxnSpPr/>
          <p:nvPr/>
        </p:nvCxnSpPr>
        <p:spPr bwMode="auto">
          <a:xfrm flipH="1">
            <a:off x="1588" y="3217863"/>
            <a:ext cx="9140825" cy="0"/>
          </a:xfrm>
          <a:prstGeom prst="line">
            <a:avLst/>
          </a:prstGeom>
          <a:solidFill>
            <a:srgbClr val="4F81BD"/>
          </a:solidFill>
          <a:ln w="38100" cap="flat" cmpd="sng" algn="ctr">
            <a:solidFill>
              <a:srgbClr val="1F497D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/>
          <p:nvPr/>
        </p:nvCxnSpPr>
        <p:spPr bwMode="auto">
          <a:xfrm flipH="1">
            <a:off x="1588" y="4370388"/>
            <a:ext cx="9140825" cy="0"/>
          </a:xfrm>
          <a:prstGeom prst="line">
            <a:avLst/>
          </a:prstGeom>
          <a:solidFill>
            <a:srgbClr val="4F81BD"/>
          </a:solidFill>
          <a:ln w="38100" cap="flat" cmpd="sng" algn="ctr">
            <a:solidFill>
              <a:srgbClr val="1F497D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8" name="组合 57"/>
          <p:cNvGrpSpPr/>
          <p:nvPr/>
        </p:nvGrpSpPr>
        <p:grpSpPr bwMode="auto">
          <a:xfrm>
            <a:off x="1420813" y="1417638"/>
            <a:ext cx="1368425" cy="1368425"/>
            <a:chOff x="1614601" y="1489405"/>
            <a:chExt cx="1368095" cy="1368095"/>
          </a:xfrm>
        </p:grpSpPr>
        <p:grpSp>
          <p:nvGrpSpPr>
            <p:cNvPr id="59" name="组合 58"/>
            <p:cNvGrpSpPr/>
            <p:nvPr/>
          </p:nvGrpSpPr>
          <p:grpSpPr>
            <a:xfrm>
              <a:off x="1614601" y="1489405"/>
              <a:ext cx="1368095" cy="1368095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FFFFF"/>
                  </a:gs>
                  <a:gs pos="55000">
                    <a:srgbClr val="FFFFFF">
                      <a:lumMod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100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860604" y="1711601"/>
              <a:ext cx="880157" cy="9231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项</a:t>
              </a:r>
            </a:p>
          </p:txBody>
        </p:sp>
      </p:grpSp>
      <p:grpSp>
        <p:nvGrpSpPr>
          <p:cNvPr id="63" name="组合 62"/>
          <p:cNvGrpSpPr/>
          <p:nvPr/>
        </p:nvGrpSpPr>
        <p:grpSpPr bwMode="auto">
          <a:xfrm>
            <a:off x="3122613" y="1417638"/>
            <a:ext cx="1368425" cy="1368425"/>
            <a:chOff x="1614601" y="1489405"/>
            <a:chExt cx="1368095" cy="1368095"/>
          </a:xfrm>
        </p:grpSpPr>
        <p:grpSp>
          <p:nvGrpSpPr>
            <p:cNvPr id="64" name="组合 63"/>
            <p:cNvGrpSpPr/>
            <p:nvPr/>
          </p:nvGrpSpPr>
          <p:grpSpPr>
            <a:xfrm>
              <a:off x="1614601" y="1489405"/>
              <a:ext cx="1368095" cy="1368095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FFFFF"/>
                  </a:gs>
                  <a:gs pos="55000">
                    <a:srgbClr val="FFFFFF">
                      <a:lumMod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100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1860604" y="1711601"/>
              <a:ext cx="876089" cy="923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目</a:t>
              </a:r>
            </a:p>
          </p:txBody>
        </p:sp>
      </p:grpSp>
      <p:grpSp>
        <p:nvGrpSpPr>
          <p:cNvPr id="68" name="组合 67"/>
          <p:cNvGrpSpPr/>
          <p:nvPr/>
        </p:nvGrpSpPr>
        <p:grpSpPr bwMode="auto">
          <a:xfrm>
            <a:off x="4826000" y="1417638"/>
            <a:ext cx="1366838" cy="1368425"/>
            <a:chOff x="1614601" y="1489405"/>
            <a:chExt cx="1368095" cy="1368095"/>
          </a:xfrm>
        </p:grpSpPr>
        <p:grpSp>
          <p:nvGrpSpPr>
            <p:cNvPr id="69" name="组合 68"/>
            <p:cNvGrpSpPr/>
            <p:nvPr/>
          </p:nvGrpSpPr>
          <p:grpSpPr>
            <a:xfrm>
              <a:off x="1614601" y="1489405"/>
              <a:ext cx="1368095" cy="1368095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7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FFFFF"/>
                  </a:gs>
                  <a:gs pos="55000">
                    <a:srgbClr val="FFFFFF">
                      <a:lumMod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100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1859301" y="1711601"/>
              <a:ext cx="878695" cy="923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总</a:t>
              </a:r>
            </a:p>
          </p:txBody>
        </p:sp>
      </p:grpSp>
      <p:grpSp>
        <p:nvGrpSpPr>
          <p:cNvPr id="73" name="组合 72"/>
          <p:cNvGrpSpPr/>
          <p:nvPr/>
        </p:nvGrpSpPr>
        <p:grpSpPr bwMode="auto">
          <a:xfrm>
            <a:off x="6527800" y="1417638"/>
            <a:ext cx="1366838" cy="1368425"/>
            <a:chOff x="1614601" y="1489405"/>
            <a:chExt cx="1368095" cy="1368095"/>
          </a:xfrm>
        </p:grpSpPr>
        <p:grpSp>
          <p:nvGrpSpPr>
            <p:cNvPr id="74" name="组合 73"/>
            <p:cNvGrpSpPr/>
            <p:nvPr/>
          </p:nvGrpSpPr>
          <p:grpSpPr>
            <a:xfrm>
              <a:off x="1614601" y="1489405"/>
              <a:ext cx="1368095" cy="1368095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6" name="同心圆 7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FFFFF"/>
                  </a:gs>
                  <a:gs pos="55000">
                    <a:srgbClr val="FFFFFF">
                      <a:lumMod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100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859301" y="1711601"/>
              <a:ext cx="878695" cy="923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">
        <p14:vortex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79"/>
                            </p:stCondLst>
                            <p:childTnLst>
                              <p:par>
                                <p:cTn id="4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bldLvl="0" autoUpdateAnimBg="0"/>
      <p:bldP spid="55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17375E">
              <a:alpha val="7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51922" y="1707654"/>
            <a:ext cx="33954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第二部分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详细设计</a:t>
            </a: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endParaRPr lang="en-US" altLang="zh-CN" sz="3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228994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PART 02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012561" y="1753220"/>
            <a:ext cx="1197175" cy="1197175"/>
            <a:chOff x="2123728" y="1579722"/>
            <a:chExt cx="1197175" cy="1197175"/>
          </a:xfrm>
        </p:grpSpPr>
        <p:grpSp>
          <p:nvGrpSpPr>
            <p:cNvPr id="64" name="组合 63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5" name="KSO_Shape"/>
            <p:cNvSpPr/>
            <p:nvPr/>
          </p:nvSpPr>
          <p:spPr bwMode="auto">
            <a:xfrm>
              <a:off x="2378606" y="1885587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" name="同心圆 8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2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5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8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1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4810"/>
                                </p:stCondLst>
                                <p:childTnLst>
                                  <p:par>
                                    <p:cTn id="1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/>
          <p:bldP spid="62" grpId="0"/>
          <p:bldP spid="1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7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7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0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2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3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4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6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/>
          <p:bldP spid="62" grpId="0"/>
          <p:bldP spid="68" grpId="0"/>
          <p:bldP spid="69" grpId="0"/>
          <p:bldP spid="70" grpId="0"/>
          <p:bldP spid="71" grpId="0"/>
          <p:bldP spid="72" grpId="0"/>
          <p:bldP spid="73" grpId="0"/>
          <p:bldP spid="11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8"/>
          <p:cNvSpPr txBox="1"/>
          <p:nvPr/>
        </p:nvSpPr>
        <p:spPr>
          <a:xfrm>
            <a:off x="1184649" y="250504"/>
            <a:ext cx="1915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页面层级与权限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797960" y="1545103"/>
            <a:ext cx="1860245" cy="339072"/>
          </a:xfrm>
          <a:prstGeom prst="round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txBody>
          <a:bodyPr lIns="61109" tIns="30555" rIns="61109" bIns="30555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391110" y="1533052"/>
            <a:ext cx="1860245" cy="33907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txBody>
          <a:bodyPr lIns="61109" tIns="30555" rIns="61109" bIns="30555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582020" y="1154916"/>
            <a:ext cx="0" cy="1458519"/>
          </a:xfrm>
          <a:prstGeom prst="line">
            <a:avLst/>
          </a:prstGeom>
          <a:solidFill>
            <a:srgbClr val="0070C0"/>
          </a:solidFill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4582020" y="3298566"/>
            <a:ext cx="0" cy="1458519"/>
          </a:xfrm>
          <a:prstGeom prst="line">
            <a:avLst/>
          </a:prstGeom>
          <a:solidFill>
            <a:srgbClr val="0070C0"/>
          </a:solidFill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椭圆 26"/>
          <p:cNvSpPr/>
          <p:nvPr/>
        </p:nvSpPr>
        <p:spPr bwMode="auto">
          <a:xfrm>
            <a:off x="4172463" y="2479215"/>
            <a:ext cx="819114" cy="819351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8" tIns="45719" rIns="91438" bIns="45719" numCol="1" rtlCol="0" anchor="t" anchorCtr="0" compatLnSpc="1"/>
          <a:lstStyle/>
          <a:p>
            <a:pPr marL="0" marR="0" lvl="0" indent="0" defTabSz="9137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40369" y="1536364"/>
            <a:ext cx="1867535" cy="33591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未登录可访问页面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92020" y="1536364"/>
            <a:ext cx="2010410" cy="335915"/>
          </a:xfrm>
          <a:prstGeom prst="rect">
            <a:avLst/>
          </a:prstGeom>
          <a:solidFill>
            <a:srgbClr val="FFC000"/>
          </a:solidFill>
        </p:spPr>
        <p:txBody>
          <a:bodyPr wrap="none" lIns="91438" tIns="45719" rIns="91438" bIns="45719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登陆状态可访问页面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0712" y="1964303"/>
            <a:ext cx="2728459" cy="2590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用户未登录状态下可访问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94837" y="1964303"/>
            <a:ext cx="2728459" cy="2590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仅在用户登陆后可访问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2175510" y="2888615"/>
            <a:ext cx="1452245" cy="264795"/>
          </a:xfrm>
          <a:prstGeom prst="rect">
            <a:avLst/>
          </a:prstGeom>
          <a:solidFill>
            <a:srgbClr val="17375E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登陆、注册</a:t>
            </a:r>
          </a:p>
        </p:txBody>
      </p:sp>
      <p:sp>
        <p:nvSpPr>
          <p:cNvPr id="33" name="矩形 32"/>
          <p:cNvSpPr/>
          <p:nvPr/>
        </p:nvSpPr>
        <p:spPr bwMode="auto">
          <a:xfrm>
            <a:off x="481965" y="3222625"/>
            <a:ext cx="3145155" cy="264795"/>
          </a:xfrm>
          <a:prstGeom prst="rect">
            <a:avLst/>
          </a:prstGeom>
          <a:solidFill>
            <a:srgbClr val="FFC000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财税服务、公司工商、加盟我们、店铺</a:t>
            </a:r>
          </a:p>
        </p:txBody>
      </p:sp>
      <p:sp>
        <p:nvSpPr>
          <p:cNvPr id="34" name="矩形 33"/>
          <p:cNvSpPr/>
          <p:nvPr/>
        </p:nvSpPr>
        <p:spPr bwMode="auto">
          <a:xfrm>
            <a:off x="925195" y="3594100"/>
            <a:ext cx="2702560" cy="264795"/>
          </a:xfrm>
          <a:prstGeom prst="rect">
            <a:avLst/>
          </a:prstGeom>
          <a:solidFill>
            <a:srgbClr val="17375E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13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sym typeface="+mn-ea"/>
              </a:rPr>
              <a:t>店铺</a:t>
            </a:r>
            <a:r>
              <a:rPr lang="en-US" altLang="zh-CN" sz="13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sym typeface="+mn-ea"/>
              </a:rPr>
              <a:t>/</a:t>
            </a:r>
            <a:r>
              <a:rPr lang="zh-CN" sz="13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sym typeface="+mn-ea"/>
              </a:rPr>
              <a:t>产品</a:t>
            </a:r>
            <a:r>
              <a:rPr lang="en-US" altLang="zh-CN" sz="13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3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sym typeface="+mn-ea"/>
              </a:rPr>
              <a:t>搜索</a:t>
            </a: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列表页、详情页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1442085" y="3963670"/>
            <a:ext cx="2185670" cy="264795"/>
          </a:xfrm>
          <a:prstGeom prst="rect">
            <a:avLst/>
          </a:prstGeom>
          <a:solidFill>
            <a:srgbClr val="FFC000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购物车加购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&amp;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未登录提示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5497195" y="2888615"/>
            <a:ext cx="1578610" cy="264795"/>
          </a:xfrm>
          <a:prstGeom prst="rect">
            <a:avLst/>
          </a:prstGeom>
          <a:solidFill>
            <a:srgbClr val="17375E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会员中心</a:t>
            </a:r>
          </a:p>
        </p:txBody>
      </p:sp>
      <p:sp>
        <p:nvSpPr>
          <p:cNvPr id="37" name="矩形 36"/>
          <p:cNvSpPr/>
          <p:nvPr/>
        </p:nvSpPr>
        <p:spPr bwMode="auto">
          <a:xfrm>
            <a:off x="5506204" y="3222347"/>
            <a:ext cx="2614276" cy="264737"/>
          </a:xfrm>
          <a:prstGeom prst="rect">
            <a:avLst/>
          </a:prstGeom>
          <a:solidFill>
            <a:srgbClr val="FFC000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购物车提交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5506205" y="3593912"/>
            <a:ext cx="1365178" cy="264737"/>
          </a:xfrm>
          <a:prstGeom prst="rect">
            <a:avLst/>
          </a:prstGeom>
          <a:solidFill>
            <a:srgbClr val="17375E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订单结算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5497170" y="3963916"/>
            <a:ext cx="1860245" cy="264737"/>
          </a:xfrm>
          <a:prstGeom prst="rect">
            <a:avLst/>
          </a:prstGeom>
          <a:solidFill>
            <a:srgbClr val="FFC000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支付页面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37498" y="2689784"/>
            <a:ext cx="689610" cy="39751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首页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1" accel="68000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68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4" grpId="0" animBg="1"/>
          <p:bldP spid="27" grpId="0" animBg="1"/>
          <p:bldP spid="28" grpId="0"/>
          <p:bldP spid="29" grpId="0" bldLvl="0" animBg="1"/>
          <p:bldP spid="30" grpId="0"/>
          <p:bldP spid="31" grpId="0"/>
          <p:bldP spid="32" grpId="0" bldLvl="0" animBg="1"/>
          <p:bldP spid="33" grpId="0" bldLvl="0" animBg="1"/>
          <p:bldP spid="34" grpId="0" bldLvl="0" animBg="1"/>
          <p:bldP spid="35" grpId="0" bldLvl="0" animBg="1"/>
          <p:bldP spid="36" grpId="0" bldLvl="0" animBg="1"/>
          <p:bldP spid="37" grpId="0" animBg="1"/>
          <p:bldP spid="38" grpId="0" animBg="1"/>
          <p:bldP spid="39" grpId="0" animBg="1"/>
          <p:bldP spid="4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1" accel="68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68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4" grpId="0" animBg="1"/>
          <p:bldP spid="27" grpId="0" animBg="1"/>
          <p:bldP spid="28" grpId="0"/>
          <p:bldP spid="29" grpId="0" bldLvl="0" animBg="1"/>
          <p:bldP spid="30" grpId="0"/>
          <p:bldP spid="31" grpId="0"/>
          <p:bldP spid="32" grpId="0" bldLvl="0" animBg="1"/>
          <p:bldP spid="33" grpId="0" bldLvl="0" animBg="1"/>
          <p:bldP spid="34" grpId="0" bldLvl="0" animBg="1"/>
          <p:bldP spid="35" grpId="0" bldLvl="0" animBg="1"/>
          <p:bldP spid="36" grpId="0" bldLvl="0" animBg="1"/>
          <p:bldP spid="37" grpId="0" animBg="1"/>
          <p:bldP spid="38" grpId="0" animBg="1"/>
          <p:bldP spid="39" grpId="0" animBg="1"/>
          <p:bldP spid="40" grpId="0"/>
          <p:bldP spid="4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关键技术开发</a:t>
            </a:r>
          </a:p>
        </p:txBody>
      </p:sp>
      <p:sp>
        <p:nvSpPr>
          <p:cNvPr id="36" name="Freeform 7"/>
          <p:cNvSpPr/>
          <p:nvPr/>
        </p:nvSpPr>
        <p:spPr bwMode="auto">
          <a:xfrm>
            <a:off x="3136775" y="1205985"/>
            <a:ext cx="1005569" cy="3174831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136616" y="967751"/>
            <a:ext cx="1149740" cy="114974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数据请求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630172" y="2286104"/>
            <a:ext cx="1149740" cy="114974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1" y="760411"/>
              <a:ext cx="3825875" cy="3825875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参数传递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278244" y="3510242"/>
            <a:ext cx="1149740" cy="114974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1" y="760411"/>
              <a:ext cx="3825875" cy="3825875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rPr>
                <a:t>状态管理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792717" y="1166143"/>
            <a:ext cx="122824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Axios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31640" y="1640561"/>
            <a:ext cx="151933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浏览器端发起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Ajax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请求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提交数据到后端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1998" y="2567848"/>
            <a:ext cx="16362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Vue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router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97526" y="2968315"/>
            <a:ext cx="1222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页面跳转通过路由带参数传递数据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03762" y="3837239"/>
            <a:ext cx="12760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Vuex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59632" y="4258452"/>
            <a:ext cx="18397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采用集中式存储管理应用的所有组件的状态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Line 39"/>
          <p:cNvSpPr>
            <a:spLocks noChangeShapeType="1"/>
          </p:cNvSpPr>
          <p:nvPr/>
        </p:nvSpPr>
        <p:spPr bwMode="auto">
          <a:xfrm>
            <a:off x="4591540" y="1820702"/>
            <a:ext cx="915275" cy="450074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Line 40"/>
          <p:cNvSpPr>
            <a:spLocks noChangeShapeType="1"/>
          </p:cNvSpPr>
          <p:nvPr/>
        </p:nvSpPr>
        <p:spPr bwMode="auto">
          <a:xfrm>
            <a:off x="4118193" y="2813883"/>
            <a:ext cx="1241799" cy="1261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Line 41"/>
          <p:cNvSpPr>
            <a:spLocks noChangeShapeType="1"/>
          </p:cNvSpPr>
          <p:nvPr/>
        </p:nvSpPr>
        <p:spPr bwMode="auto">
          <a:xfrm flipV="1">
            <a:off x="4548270" y="3359378"/>
            <a:ext cx="954357" cy="383256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674990" y="1658514"/>
            <a:ext cx="2281386" cy="2281386"/>
            <a:chOff x="1403648" y="1115468"/>
            <a:chExt cx="1294414" cy="1294414"/>
          </a:xfrm>
        </p:grpSpPr>
        <p:sp>
          <p:nvSpPr>
            <p:cNvPr id="62" name="椭圆 61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65" name="同心圆 64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同心圆 65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687876" y="1485936"/>
              <a:ext cx="725958" cy="541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数据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交互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2" grpId="0"/>
      <p:bldP spid="53" grpId="0"/>
      <p:bldP spid="54" grpId="0"/>
      <p:bldP spid="55" grpId="0"/>
      <p:bldP spid="56" grpId="0"/>
      <p:bldP spid="57" grpId="0"/>
      <p:bldP spid="58" grpId="0" animBg="1"/>
      <p:bldP spid="59" grpId="0" animBg="1"/>
      <p:bldP spid="60" grpId="0" animBg="1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C:\Users\KOVEL\Desktop\图片2.png图片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4455" y="776605"/>
            <a:ext cx="6185535" cy="3978275"/>
          </a:xfrm>
          <a:prstGeom prst="rect">
            <a:avLst/>
          </a:prstGeom>
        </p:spPr>
      </p:pic>
      <p:sp>
        <p:nvSpPr>
          <p:cNvPr id="29" name="标题 8"/>
          <p:cNvSpPr txBox="1"/>
          <p:nvPr/>
        </p:nvSpPr>
        <p:spPr>
          <a:xfrm>
            <a:off x="1184649" y="250504"/>
            <a:ext cx="1407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系统架构图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" name="斜纹 30"/>
          <p:cNvSpPr/>
          <p:nvPr/>
        </p:nvSpPr>
        <p:spPr>
          <a:xfrm>
            <a:off x="1293932" y="731064"/>
            <a:ext cx="359773" cy="359773"/>
          </a:xfrm>
          <a:prstGeom prst="diagStrip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斜纹 31"/>
          <p:cNvSpPr/>
          <p:nvPr/>
        </p:nvSpPr>
        <p:spPr>
          <a:xfrm rot="10800000">
            <a:off x="7225859" y="4444432"/>
            <a:ext cx="359773" cy="359773"/>
          </a:xfrm>
          <a:prstGeom prst="diagStrip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3430324" y="-1100658"/>
            <a:ext cx="2352980" cy="235298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4" name="椭圆 73"/>
          <p:cNvSpPr/>
          <p:nvPr/>
        </p:nvSpPr>
        <p:spPr>
          <a:xfrm>
            <a:off x="4834454" y="1240622"/>
            <a:ext cx="274777" cy="274777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4538120" y="1358961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5344435" y="1237777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3816501" y="1108306"/>
            <a:ext cx="250454" cy="250454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4117724" y="1082954"/>
            <a:ext cx="274777" cy="274777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352550" y="1369468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5488222" y="1184422"/>
            <a:ext cx="322151" cy="322151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3489058" y="1240492"/>
            <a:ext cx="274777" cy="274777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203848" y="1371724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5054540" y="1057221"/>
            <a:ext cx="274777" cy="274777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3972835" y="1293555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920093" y="1369468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719372" y="125060"/>
            <a:ext cx="213406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4085">
              <a:defRPr/>
            </a:pPr>
            <a:r>
              <a:rPr lang="zh-CN" altLang="en-US" sz="3200" kern="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功能模块</a:t>
            </a:r>
          </a:p>
        </p:txBody>
      </p:sp>
      <p:sp>
        <p:nvSpPr>
          <p:cNvPr id="87" name="Rectangle 4"/>
          <p:cNvSpPr txBox="1">
            <a:spLocks noChangeArrowheads="1"/>
          </p:cNvSpPr>
          <p:nvPr/>
        </p:nvSpPr>
        <p:spPr bwMode="auto">
          <a:xfrm>
            <a:off x="3964944" y="566306"/>
            <a:ext cx="137245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>
              <a:defRPr/>
            </a:pPr>
            <a:r>
              <a:rPr lang="en-US" altLang="zh-CN" sz="1000" b="0" kern="0" dirty="0">
                <a:solidFill>
                  <a:srgbClr val="17375E"/>
                </a:solidFill>
                <a:latin typeface="Arial" panose="020B0604020202020204"/>
                <a:ea typeface="微软雅黑" panose="020B0503020204020204" charset="-122"/>
              </a:rPr>
              <a:t>Functional Module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6282140" y="1995686"/>
            <a:ext cx="1602228" cy="1359398"/>
            <a:chOff x="9224782" y="2628163"/>
            <a:chExt cx="2397222" cy="2093640"/>
          </a:xfrm>
        </p:grpSpPr>
        <p:grpSp>
          <p:nvGrpSpPr>
            <p:cNvPr id="89" name="组合 88"/>
            <p:cNvGrpSpPr/>
            <p:nvPr/>
          </p:nvGrpSpPr>
          <p:grpSpPr>
            <a:xfrm>
              <a:off x="9224782" y="2628163"/>
              <a:ext cx="2397222" cy="2093640"/>
              <a:chOff x="9224782" y="2628163"/>
              <a:chExt cx="2397222" cy="2093640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9224782" y="262816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3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lumMod val="82000"/>
                        <a:lumOff val="18000"/>
                      </a:sysClr>
                    </a:gs>
                    <a:gs pos="47000">
                      <a:srgbClr val="F5F5F5"/>
                    </a:gs>
                    <a:gs pos="100000">
                      <a:sysClr val="window" lastClr="FFFFFF">
                        <a:lumMod val="95000"/>
                        <a:lumOff val="5000"/>
                      </a:sys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92" name="Freeform 7"/>
              <p:cNvSpPr/>
              <p:nvPr/>
            </p:nvSpPr>
            <p:spPr bwMode="auto">
              <a:xfrm>
                <a:off x="9536465" y="287211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17375E"/>
              </a:solidFill>
              <a:ln w="7938" cap="flat">
                <a:noFill/>
                <a:prstDash val="solid"/>
                <a:miter lim="800000"/>
              </a:ln>
              <a:effectLst>
                <a:innerShdw blurRad="152400">
                  <a:sysClr val="windowText" lastClr="000000">
                    <a:lumMod val="65000"/>
                    <a:lumOff val="35000"/>
                    <a:alpha val="41000"/>
                  </a:sys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9627665" y="3357913"/>
              <a:ext cx="1714850" cy="614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购物车</a:t>
              </a: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828211" y="2002549"/>
            <a:ext cx="1602228" cy="1359398"/>
            <a:chOff x="5553262" y="2638733"/>
            <a:chExt cx="2397222" cy="2093640"/>
          </a:xfrm>
        </p:grpSpPr>
        <p:grpSp>
          <p:nvGrpSpPr>
            <p:cNvPr id="96" name="组合 95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0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lumMod val="82000"/>
                        <a:lumOff val="18000"/>
                      </a:sysClr>
                    </a:gs>
                    <a:gs pos="47000">
                      <a:srgbClr val="F5F5F5"/>
                    </a:gs>
                    <a:gs pos="100000">
                      <a:sysClr val="window" lastClr="FFFFFF">
                        <a:lumMod val="95000"/>
                        <a:lumOff val="5000"/>
                      </a:sys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99" name="Freeform 7"/>
              <p:cNvSpPr/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17375E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6001697" y="3343855"/>
              <a:ext cx="1487817" cy="662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注册</a:t>
              </a: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374350" y="2013794"/>
            <a:ext cx="1602228" cy="1359399"/>
            <a:chOff x="1881842" y="2656049"/>
            <a:chExt cx="2397222" cy="2093640"/>
          </a:xfrm>
        </p:grpSpPr>
        <p:grpSp>
          <p:nvGrpSpPr>
            <p:cNvPr id="103" name="组合 102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06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4" name="Freeform 7"/>
            <p:cNvSpPr/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17375E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356879" y="3418871"/>
              <a:ext cx="1659780" cy="709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2400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登陆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604216" y="2693489"/>
            <a:ext cx="1602228" cy="1359397"/>
            <a:chOff x="3721944" y="3702869"/>
            <a:chExt cx="2397222" cy="2093640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111" name="组合 110"/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13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4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lumMod val="82000"/>
                        <a:lumOff val="18000"/>
                      </a:sysClr>
                    </a:gs>
                    <a:gs pos="47000">
                      <a:srgbClr val="F5F5F5"/>
                    </a:gs>
                    <a:gs pos="100000">
                      <a:sysClr val="window" lastClr="FFFFFF">
                        <a:lumMod val="95000"/>
                        <a:lumOff val="5000"/>
                      </a:sys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12" name="Freeform 7"/>
              <p:cNvSpPr/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FFC000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4086963" y="4408447"/>
              <a:ext cx="1783709" cy="66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搜索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5054713" y="2686686"/>
            <a:ext cx="1602228" cy="1359399"/>
            <a:chOff x="7388330" y="3692384"/>
            <a:chExt cx="2397222" cy="2093640"/>
          </a:xfrm>
        </p:grpSpPr>
        <p:grpSp>
          <p:nvGrpSpPr>
            <p:cNvPr id="116" name="组合 115"/>
            <p:cNvGrpSpPr/>
            <p:nvPr/>
          </p:nvGrpSpPr>
          <p:grpSpPr>
            <a:xfrm>
              <a:off x="7388330" y="3692384"/>
              <a:ext cx="2397222" cy="2093640"/>
              <a:chOff x="7388330" y="3692384"/>
              <a:chExt cx="2397222" cy="2093640"/>
            </a:xfrm>
          </p:grpSpPr>
          <p:grpSp>
            <p:nvGrpSpPr>
              <p:cNvPr id="118" name="组合 117"/>
              <p:cNvGrpSpPr/>
              <p:nvPr/>
            </p:nvGrpSpPr>
            <p:grpSpPr>
              <a:xfrm>
                <a:off x="7388330" y="3692384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20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1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lumMod val="82000"/>
                        <a:lumOff val="18000"/>
                      </a:sysClr>
                    </a:gs>
                    <a:gs pos="47000">
                      <a:srgbClr val="F5F5F5"/>
                    </a:gs>
                    <a:gs pos="100000">
                      <a:sysClr val="window" lastClr="FFFFFF">
                        <a:lumMod val="95000"/>
                        <a:lumOff val="5000"/>
                      </a:sys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19" name="Freeform 7"/>
              <p:cNvSpPr/>
              <p:nvPr/>
            </p:nvSpPr>
            <p:spPr bwMode="auto">
              <a:xfrm>
                <a:off x="7700013" y="3936334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FFC000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8059413" y="4417632"/>
              <a:ext cx="1725555" cy="662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支付</a:t>
              </a:r>
              <a:endPara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3012903" y="2062759"/>
            <a:ext cx="970280" cy="446865"/>
            <a:chOff x="4333414" y="2731461"/>
            <a:chExt cx="1451714" cy="688227"/>
          </a:xfrm>
        </p:grpSpPr>
        <p:sp>
          <p:nvSpPr>
            <p:cNvPr id="126" name="TextBox 125"/>
            <p:cNvSpPr txBox="1"/>
            <p:nvPr/>
          </p:nvSpPr>
          <p:spPr>
            <a:xfrm>
              <a:off x="4333414" y="2731461"/>
              <a:ext cx="1451714" cy="495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刘高峰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335082" y="3111579"/>
              <a:ext cx="1286284" cy="30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WORKREPORT</a:t>
              </a:r>
              <a:endParaRPr lang="zh-CN" altLang="en-US" sz="7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428659" y="2062759"/>
            <a:ext cx="955584" cy="446865"/>
            <a:chOff x="7947821" y="2731461"/>
            <a:chExt cx="1429726" cy="688227"/>
          </a:xfrm>
        </p:grpSpPr>
        <p:sp>
          <p:nvSpPr>
            <p:cNvPr id="132" name="TextBox 131"/>
            <p:cNvSpPr txBox="1"/>
            <p:nvPr/>
          </p:nvSpPr>
          <p:spPr>
            <a:xfrm>
              <a:off x="7979037" y="2731461"/>
              <a:ext cx="1398510" cy="495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尹浩民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947821" y="3111579"/>
              <a:ext cx="1286284" cy="30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WORKREPORT</a:t>
              </a:r>
              <a:endParaRPr lang="zh-CN" altLang="en-US" sz="7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100">
        <p14:glitter pattern="hexagon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0" presetID="2" presetClass="entr" presetSubtype="3" accel="52000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82" dur="2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3" dur="2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86" dur="2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7" dur="2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90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91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94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95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98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99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/>
          <p:bldP spid="87" grpId="0"/>
          <p:bldP spid="1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0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2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2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/>
          <p:bldP spid="87" grpId="0"/>
          <p:bldP spid="13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C:\Users\KOVEL\Desktop\图片4.png图片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4175" y="0"/>
            <a:ext cx="5922010" cy="5176520"/>
          </a:xfrm>
          <a:prstGeom prst="rect">
            <a:avLst/>
          </a:prstGeom>
        </p:spPr>
      </p:pic>
      <p:sp>
        <p:nvSpPr>
          <p:cNvPr id="29" name="标题 8"/>
          <p:cNvSpPr txBox="1"/>
          <p:nvPr/>
        </p:nvSpPr>
        <p:spPr>
          <a:xfrm>
            <a:off x="590924" y="1025204"/>
            <a:ext cx="391160" cy="129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登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陆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程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8"/>
          <p:cNvSpPr txBox="1"/>
          <p:nvPr/>
        </p:nvSpPr>
        <p:spPr>
          <a:xfrm>
            <a:off x="590924" y="989009"/>
            <a:ext cx="391160" cy="129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注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程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  <p:pic>
        <p:nvPicPr>
          <p:cNvPr id="2" name="图片 1" descr="C:\Users\KOVEL\Desktop\图片5.png图片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1740" y="-3175"/>
            <a:ext cx="3632835" cy="513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8"/>
          <p:cNvSpPr txBox="1"/>
          <p:nvPr/>
        </p:nvSpPr>
        <p:spPr>
          <a:xfrm>
            <a:off x="583304" y="1096959"/>
            <a:ext cx="391160" cy="129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购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物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程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  <p:pic>
        <p:nvPicPr>
          <p:cNvPr id="2" name="图片 1" descr="C:\Users\KOVEL\Desktop\图片7.png图片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93315" y="-9525"/>
            <a:ext cx="3825875" cy="515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C:\Users\KOVEL\Desktop\图片6.png图片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26845" y="-2540"/>
            <a:ext cx="6412230" cy="5147945"/>
          </a:xfrm>
          <a:prstGeom prst="rect">
            <a:avLst/>
          </a:prstGeom>
        </p:spPr>
      </p:pic>
      <p:sp>
        <p:nvSpPr>
          <p:cNvPr id="29" name="标题 8"/>
          <p:cNvSpPr txBox="1"/>
          <p:nvPr/>
        </p:nvSpPr>
        <p:spPr>
          <a:xfrm>
            <a:off x="597909" y="1227769"/>
            <a:ext cx="391160" cy="191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功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能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总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29659" y="-66624"/>
            <a:ext cx="10003318" cy="52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矩形 58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17375E">
              <a:alpha val="7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51922" y="1707654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第三部分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项目展示</a:t>
            </a:r>
            <a:endParaRPr lang="en-US" altLang="zh-CN" sz="3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228994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PART 03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051720" y="1775651"/>
            <a:ext cx="1197175" cy="1197175"/>
            <a:chOff x="2123728" y="1579722"/>
            <a:chExt cx="1197175" cy="1197175"/>
          </a:xfrm>
        </p:grpSpPr>
        <p:grpSp>
          <p:nvGrpSpPr>
            <p:cNvPr id="64" name="组合 63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5" name="KSO_Shape"/>
            <p:cNvSpPr/>
            <p:nvPr/>
          </p:nvSpPr>
          <p:spPr bwMode="auto">
            <a:xfrm>
              <a:off x="2339752" y="1820075"/>
              <a:ext cx="713918" cy="70677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" name="同心圆 8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2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5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8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1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4810"/>
                                </p:stCondLst>
                                <p:childTnLst>
                                  <p:par>
                                    <p:cTn id="1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60" grpId="0"/>
          <p:bldP spid="62" grpId="0"/>
          <p:bldP spid="1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7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7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0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2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3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4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6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60" grpId="0"/>
          <p:bldP spid="62" grpId="0"/>
          <p:bldP spid="68" grpId="0"/>
          <p:bldP spid="69" grpId="0"/>
          <p:bldP spid="70" grpId="0"/>
          <p:bldP spid="71" grpId="0"/>
          <p:bldP spid="72" grpId="0"/>
          <p:bldP spid="73" grpId="0"/>
          <p:bldP spid="11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 txBox="1"/>
          <p:nvPr/>
        </p:nvSpPr>
        <p:spPr>
          <a:xfrm>
            <a:off x="1184649" y="250504"/>
            <a:ext cx="1153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小组成员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696760" y="2478038"/>
            <a:ext cx="5864847" cy="1326356"/>
            <a:chOff x="1601528" y="2724944"/>
            <a:chExt cx="5864847" cy="1075184"/>
          </a:xfrm>
        </p:grpSpPr>
        <p:cxnSp>
          <p:nvCxnSpPr>
            <p:cNvPr id="39" name="Straight Connector 30"/>
            <p:cNvCxnSpPr/>
            <p:nvPr/>
          </p:nvCxnSpPr>
          <p:spPr>
            <a:xfrm>
              <a:off x="1601528" y="2724944"/>
              <a:ext cx="0" cy="1075184"/>
            </a:xfrm>
            <a:prstGeom prst="line">
              <a:avLst/>
            </a:prstGeom>
            <a:noFill/>
            <a:ln w="19050" cap="flat" cmpd="sng" algn="ctr">
              <a:solidFill>
                <a:srgbClr val="0070C0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35"/>
            <p:cNvCxnSpPr/>
            <p:nvPr/>
          </p:nvCxnSpPr>
          <p:spPr>
            <a:xfrm>
              <a:off x="3067740" y="2724944"/>
              <a:ext cx="0" cy="1075184"/>
            </a:xfrm>
            <a:prstGeom prst="line">
              <a:avLst/>
            </a:prstGeom>
            <a:noFill/>
            <a:ln w="19050" cap="flat" cmpd="sng" algn="ctr">
              <a:solidFill>
                <a:srgbClr val="0070C0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41" name="Straight Connector 52"/>
            <p:cNvCxnSpPr/>
            <p:nvPr/>
          </p:nvCxnSpPr>
          <p:spPr>
            <a:xfrm>
              <a:off x="4533952" y="2724944"/>
              <a:ext cx="0" cy="1075184"/>
            </a:xfrm>
            <a:prstGeom prst="line">
              <a:avLst/>
            </a:prstGeom>
            <a:noFill/>
            <a:ln w="19050" cap="flat" cmpd="sng" algn="ctr">
              <a:solidFill>
                <a:srgbClr val="0070C0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42" name="Straight Connector 63"/>
            <p:cNvCxnSpPr/>
            <p:nvPr/>
          </p:nvCxnSpPr>
          <p:spPr>
            <a:xfrm>
              <a:off x="6000164" y="2724944"/>
              <a:ext cx="0" cy="1075184"/>
            </a:xfrm>
            <a:prstGeom prst="line">
              <a:avLst/>
            </a:prstGeom>
            <a:noFill/>
            <a:ln w="19050" cap="flat" cmpd="sng" algn="ctr">
              <a:solidFill>
                <a:srgbClr val="0070C0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43" name="Straight Connector 67"/>
            <p:cNvCxnSpPr/>
            <p:nvPr/>
          </p:nvCxnSpPr>
          <p:spPr>
            <a:xfrm>
              <a:off x="7466375" y="2724944"/>
              <a:ext cx="0" cy="1075184"/>
            </a:xfrm>
            <a:prstGeom prst="line">
              <a:avLst/>
            </a:prstGeom>
            <a:noFill/>
            <a:ln w="19050" cap="flat" cmpd="sng" algn="ctr">
              <a:solidFill>
                <a:srgbClr val="0070C0">
                  <a:lumMod val="50000"/>
                </a:srgbClr>
              </a:solidFill>
              <a:prstDash val="solid"/>
            </a:ln>
            <a:effectLst/>
          </p:spPr>
        </p:cxnSp>
      </p:grpSp>
      <p:grpSp>
        <p:nvGrpSpPr>
          <p:cNvPr id="44" name="组合 43"/>
          <p:cNvGrpSpPr/>
          <p:nvPr/>
        </p:nvGrpSpPr>
        <p:grpSpPr>
          <a:xfrm>
            <a:off x="114843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1528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08213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54898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01583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7" name="同心圆 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59" name="Picture 77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8994" y="3006767"/>
            <a:ext cx="7467600" cy="797627"/>
          </a:xfrm>
          <a:prstGeom prst="rect">
            <a:avLst/>
          </a:prstGeom>
          <a:noFill/>
          <a:effectLst>
            <a:outerShdw blurRad="292100" sx="109000" sy="109000" algn="ctr" rotWithShape="0">
              <a:prstClr val="black">
                <a:alpha val="5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文本框 37"/>
          <p:cNvSpPr>
            <a:spLocks noChangeArrowheads="1"/>
          </p:cNvSpPr>
          <p:nvPr/>
        </p:nvSpPr>
        <p:spPr bwMode="auto">
          <a:xfrm>
            <a:off x="1295480" y="1845132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刘高峰</a:t>
            </a:r>
          </a:p>
        </p:txBody>
      </p:sp>
      <p:sp>
        <p:nvSpPr>
          <p:cNvPr id="61" name="文本框 37"/>
          <p:cNvSpPr>
            <a:spLocks noChangeArrowheads="1"/>
          </p:cNvSpPr>
          <p:nvPr/>
        </p:nvSpPr>
        <p:spPr bwMode="auto">
          <a:xfrm>
            <a:off x="2766605" y="1845132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尹浩民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2" name="文本框 37"/>
          <p:cNvSpPr>
            <a:spLocks noChangeArrowheads="1"/>
          </p:cNvSpPr>
          <p:nvPr/>
        </p:nvSpPr>
        <p:spPr bwMode="auto">
          <a:xfrm>
            <a:off x="4229243" y="1845132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徐金源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3" name="文本框 37"/>
          <p:cNvSpPr>
            <a:spLocks noChangeArrowheads="1"/>
          </p:cNvSpPr>
          <p:nvPr/>
        </p:nvSpPr>
        <p:spPr bwMode="auto">
          <a:xfrm>
            <a:off x="5696124" y="1843862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杨丽芬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4" name="文本框 37"/>
          <p:cNvSpPr>
            <a:spLocks noChangeArrowheads="1"/>
          </p:cNvSpPr>
          <p:nvPr/>
        </p:nvSpPr>
        <p:spPr bwMode="auto">
          <a:xfrm>
            <a:off x="7163082" y="1845132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孟庆凯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209140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Pragmatic innovation</a:t>
            </a:r>
            <a:endParaRPr lang="zh-CN" altLang="en-US" sz="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763193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Transcendental ego</a:t>
            </a:r>
            <a:endParaRPr lang="zh-CN" altLang="en-US" sz="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203373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Pursuit of excellence</a:t>
            </a:r>
            <a:endParaRPr lang="zh-CN" altLang="en-US" sz="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580112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United struggle</a:t>
            </a:r>
            <a:endParaRPr lang="zh-CN" altLang="en-US" sz="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080696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Dare to innovate</a:t>
            </a:r>
            <a:endParaRPr lang="zh-CN" altLang="en-US" sz="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文本1"/>
          <p:cNvSpPr>
            <a:spLocks noChangeArrowheads="1"/>
          </p:cNvSpPr>
          <p:nvPr/>
        </p:nvSpPr>
        <p:spPr bwMode="gray">
          <a:xfrm>
            <a:off x="2856230" y="3776345"/>
            <a:ext cx="3545840" cy="89154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昕左岸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1" accel="52000" fill="hold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52000" fill="hold" nodeType="withEffect" p14:presetBounceEnd="6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accel="52000" fill="hold" nodeType="withEffect" p14:presetBounceEnd="6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52000" fill="hold" nodeType="withEffect" p14:presetBounceEnd="68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0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52000" fill="hold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61" grpId="0"/>
          <p:bldP spid="62" grpId="0"/>
          <p:bldP spid="63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 bldLvl="0" animBg="1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5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accel="5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52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5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61" grpId="0"/>
          <p:bldP spid="62" grpId="0"/>
          <p:bldP spid="63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 bldLvl="0" animBg="1"/>
          <p:bldP spid="7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 txBox="1"/>
          <p:nvPr/>
        </p:nvSpPr>
        <p:spPr>
          <a:xfrm>
            <a:off x="1184649" y="250504"/>
            <a:ext cx="1153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项目展示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9" name="Picture 1"/>
          <p:cNvPicPr>
            <a:picLocks noChangeAspect="1"/>
          </p:cNvPicPr>
          <p:nvPr/>
        </p:nvPicPr>
        <p:blipFill>
          <a:blip r:embed="rId3">
            <a:duotone>
              <a:srgbClr val="00B0F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607"/>
            <a:ext cx="9145588" cy="2104679"/>
          </a:xfrm>
          <a:prstGeom prst="rect">
            <a:avLst/>
          </a:prstGeom>
        </p:spPr>
      </p:pic>
      <p:pic>
        <p:nvPicPr>
          <p:cNvPr id="20" name="Picture 2" descr="Monit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582" y="836561"/>
            <a:ext cx="3143817" cy="2620202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50" y="979484"/>
            <a:ext cx="2821444" cy="16435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innerShdw blurRad="63500" dist="25400" dir="13500000">
              <a:prstClr val="black">
                <a:alpha val="21000"/>
              </a:prstClr>
            </a:innerShdw>
          </a:effectLst>
        </p:spPr>
      </p:pic>
      <p:pic>
        <p:nvPicPr>
          <p:cNvPr id="22" name="Picture 4" descr="Monitor-Ligh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4332" y="908024"/>
            <a:ext cx="1201618" cy="1470168"/>
          </a:xfrm>
          <a:prstGeom prst="rect">
            <a:avLst/>
          </a:prstGeom>
        </p:spPr>
      </p:pic>
      <p:pic>
        <p:nvPicPr>
          <p:cNvPr id="23" name="Picture 5" descr="ipa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387" y="1342009"/>
            <a:ext cx="2980912" cy="2858402"/>
          </a:xfrm>
          <a:prstGeom prst="rect">
            <a:avLst/>
          </a:prstGeom>
        </p:spPr>
      </p:pic>
      <p:pic>
        <p:nvPicPr>
          <p:cNvPr id="24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11" y="1505744"/>
            <a:ext cx="1560546" cy="1882185"/>
          </a:xfrm>
          <a:prstGeom prst="rect">
            <a:avLst/>
          </a:prstGeom>
          <a:effectLst>
            <a:innerShdw blurRad="63500" dist="25400" dir="13500000">
              <a:prstClr val="black">
                <a:alpha val="26000"/>
              </a:prstClr>
            </a:innerShdw>
          </a:effectLst>
        </p:spPr>
      </p:pic>
      <p:pic>
        <p:nvPicPr>
          <p:cNvPr id="25" name="Picture 7" descr="ipad-ligh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214452" y="1405022"/>
            <a:ext cx="915621" cy="207231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58420" y="3700085"/>
            <a:ext cx="1114425" cy="344170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>
            <a:defPPr>
              <a:defRPr lang="en-U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i="0" u="none" strike="noStrike" kern="0" cap="none" spc="0" normalizeH="0" baseline="0">
                <a:ln>
                  <a:noFill/>
                </a:ln>
                <a:solidFill>
                  <a:srgbClr val="1B32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端访问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88224" y="3700085"/>
            <a:ext cx="1278890" cy="344170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>
            <a:defPPr>
              <a:defRPr lang="en-U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i="0" u="none" strike="noStrike" kern="0" cap="none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移动端访问</a:t>
            </a:r>
          </a:p>
        </p:txBody>
      </p:sp>
      <p:sp>
        <p:nvSpPr>
          <p:cNvPr id="32" name="文本框 37"/>
          <p:cNvSpPr>
            <a:spLocks noChangeArrowheads="1"/>
          </p:cNvSpPr>
          <p:nvPr/>
        </p:nvSpPr>
        <p:spPr bwMode="auto">
          <a:xfrm>
            <a:off x="179512" y="2483912"/>
            <a:ext cx="4010238" cy="80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</a:t>
            </a:r>
            <a:r>
              <a:rPr lang="en-US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ROJECT DISPLAY</a:t>
            </a:r>
            <a:endParaRPr lang="zh-CN" altLang="en-US" sz="2400" baseline="-30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优化用户体验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84910" y="1473835"/>
            <a:ext cx="6960870" cy="2376805"/>
            <a:chOff x="1919" y="2571"/>
            <a:chExt cx="10962" cy="3743"/>
          </a:xfrm>
        </p:grpSpPr>
        <p:grpSp>
          <p:nvGrpSpPr>
            <p:cNvPr id="50" name="组合 49"/>
            <p:cNvGrpSpPr/>
            <p:nvPr/>
          </p:nvGrpSpPr>
          <p:grpSpPr>
            <a:xfrm>
              <a:off x="1919" y="3067"/>
              <a:ext cx="10963" cy="2834"/>
              <a:chOff x="1260022" y="2163164"/>
              <a:chExt cx="6960165" cy="1748634"/>
            </a:xfrm>
            <a:noFill/>
            <a:effectLst>
              <a:outerShdw blurRad="76200" dist="38100" dir="5400000" algn="t" rotWithShape="0">
                <a:prstClr val="black">
                  <a:alpha val="28000"/>
                </a:prstClr>
              </a:outerShdw>
            </a:effectLst>
          </p:grpSpPr>
          <p:sp>
            <p:nvSpPr>
              <p:cNvPr id="51" name="Arc 54"/>
              <p:cNvSpPr/>
              <p:nvPr/>
            </p:nvSpPr>
            <p:spPr bwMode="auto">
              <a:xfrm>
                <a:off x="4740104" y="2171757"/>
                <a:ext cx="1740042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endParaRPr>
              </a:p>
            </p:txBody>
          </p:sp>
          <p:sp>
            <p:nvSpPr>
              <p:cNvPr id="52" name="Arc 42"/>
              <p:cNvSpPr/>
              <p:nvPr/>
            </p:nvSpPr>
            <p:spPr bwMode="auto">
              <a:xfrm>
                <a:off x="1260022" y="2171757"/>
                <a:ext cx="1740042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endParaRPr>
              </a:p>
            </p:txBody>
          </p:sp>
          <p:sp>
            <p:nvSpPr>
              <p:cNvPr id="53" name="Arc 40"/>
              <p:cNvSpPr/>
              <p:nvPr/>
            </p:nvSpPr>
            <p:spPr bwMode="auto">
              <a:xfrm rot="10800000">
                <a:off x="3000064" y="2163164"/>
                <a:ext cx="1740041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endParaRPr>
              </a:p>
            </p:txBody>
          </p:sp>
          <p:sp>
            <p:nvSpPr>
              <p:cNvPr id="54" name="Arc 52"/>
              <p:cNvSpPr/>
              <p:nvPr/>
            </p:nvSpPr>
            <p:spPr bwMode="auto">
              <a:xfrm rot="10800000">
                <a:off x="6480146" y="2163164"/>
                <a:ext cx="1740041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2573" y="2571"/>
              <a:ext cx="1588" cy="436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华文黑体" pitchFamily="2" charset="-122"/>
                </a:rPr>
                <a:t>加载等待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54" y="5878"/>
              <a:ext cx="1588" cy="436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华文黑体" pitchFamily="2" charset="-122"/>
                </a:rPr>
                <a:t>警告提示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924" y="2571"/>
              <a:ext cx="1588" cy="436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华文黑体" pitchFamily="2" charset="-122"/>
                </a:rPr>
                <a:t>成功提示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963" y="5878"/>
              <a:ext cx="1588" cy="436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华文黑体" pitchFamily="2" charset="-122"/>
                </a:rPr>
                <a:t>错误提示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2388" y="3540"/>
              <a:ext cx="1900" cy="1900"/>
              <a:chOff x="2201071" y="3406041"/>
              <a:chExt cx="1805286" cy="1805938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2201071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70" name="组合 69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72" name="同心圆 71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ysClr val="window" lastClr="FFFFFF">
                          <a:lumMod val="95000"/>
                        </a:sysClr>
                      </a:gs>
                      <a:gs pos="55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81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73" name="椭圆 72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ysClr val="window" lastClr="FFFFFF"/>
                      </a:gs>
                      <a:gs pos="51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189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71" name="椭圆 70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rgbClr val="17375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2324559" y="4033308"/>
                <a:ext cx="1560701" cy="55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loading</a:t>
                </a: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7843" y="3540"/>
              <a:ext cx="1900" cy="1900"/>
              <a:chOff x="7382260" y="3406041"/>
              <a:chExt cx="1805286" cy="1805938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7382260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77" name="组合 76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79" name="同心圆 78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ysClr val="window" lastClr="FFFFFF">
                          <a:lumMod val="95000"/>
                        </a:sysClr>
                      </a:gs>
                      <a:gs pos="55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81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80" name="椭圆 79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ysClr val="window" lastClr="FFFFFF"/>
                      </a:gs>
                      <a:gs pos="51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189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78" name="椭圆 77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rgbClr val="17375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76" name="TextBox 75"/>
              <p:cNvSpPr txBox="1"/>
              <p:nvPr/>
            </p:nvSpPr>
            <p:spPr>
              <a:xfrm>
                <a:off x="7514297" y="4020953"/>
                <a:ext cx="1539803" cy="55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success</a:t>
                </a: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5136" y="3540"/>
              <a:ext cx="1900" cy="1900"/>
              <a:chOff x="4811090" y="3406041"/>
              <a:chExt cx="1805286" cy="1805938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4811090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84" name="组合 83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86" name="同心圆 85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ysClr val="window" lastClr="FFFFFF">
                          <a:lumMod val="95000"/>
                        </a:sysClr>
                      </a:gs>
                      <a:gs pos="55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81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87" name="椭圆 86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ysClr val="window" lastClr="FFFFFF"/>
                      </a:gs>
                      <a:gs pos="51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189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85" name="椭圆 84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rgbClr val="FFC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4934578" y="4039011"/>
                <a:ext cx="1681340" cy="55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warning</a:t>
                </a: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562" y="3540"/>
              <a:ext cx="1900" cy="1900"/>
              <a:chOff x="9964778" y="3406041"/>
              <a:chExt cx="1805286" cy="1805938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9964778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91" name="组合 90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93" name="同心圆 92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ysClr val="window" lastClr="FFFFFF">
                          <a:lumMod val="95000"/>
                        </a:sysClr>
                      </a:gs>
                      <a:gs pos="55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81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94" name="椭圆 93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ysClr val="window" lastClr="FFFFFF"/>
                      </a:gs>
                      <a:gs pos="51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189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92" name="椭圆 91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rgbClr val="FFC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90" name="TextBox 89"/>
              <p:cNvSpPr txBox="1"/>
              <p:nvPr/>
            </p:nvSpPr>
            <p:spPr>
              <a:xfrm>
                <a:off x="10146211" y="4039010"/>
                <a:ext cx="1555952" cy="55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   404</a:t>
                </a:r>
              </a:p>
            </p:txBody>
          </p:sp>
        </p:grpSp>
      </p:grpSp>
      <p:sp>
        <p:nvSpPr>
          <p:cNvPr id="95" name="TextBox 94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8"/>
          <p:cNvSpPr txBox="1"/>
          <p:nvPr/>
        </p:nvSpPr>
        <p:spPr>
          <a:xfrm>
            <a:off x="1331640" y="309696"/>
            <a:ext cx="1164425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项目展示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76" y="2705748"/>
            <a:ext cx="2592289" cy="1944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5E1BBC-98D0-4AA9-823D-81CCEEEC1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96" y="2705748"/>
            <a:ext cx="2592289" cy="19275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36145F-DD58-4984-86DE-E54C40F6B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76" y="625161"/>
            <a:ext cx="2592289" cy="16252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BD79D8-789C-4C05-92FC-53A302008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623929"/>
            <a:ext cx="1927599" cy="19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工作解决方法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677194" y="1353344"/>
            <a:ext cx="2851220" cy="28512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916485" y="3248318"/>
            <a:ext cx="656312" cy="6563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" name="同心圆 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122202" y="1816204"/>
            <a:ext cx="282390" cy="2823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609333" y="4187495"/>
            <a:ext cx="328649" cy="3286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265607" y="1245984"/>
            <a:ext cx="343725" cy="3437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574266" y="3964404"/>
            <a:ext cx="218415" cy="21841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同心圆 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1" name="Group 30"/>
          <p:cNvGrpSpPr/>
          <p:nvPr/>
        </p:nvGrpSpPr>
        <p:grpSpPr>
          <a:xfrm>
            <a:off x="2896394" y="2004579"/>
            <a:ext cx="576066" cy="491765"/>
            <a:chOff x="3440113" y="1050925"/>
            <a:chExt cx="390525" cy="333376"/>
          </a:xfrm>
          <a:solidFill>
            <a:srgbClr val="17375E"/>
          </a:solidFill>
        </p:grpSpPr>
        <p:sp>
          <p:nvSpPr>
            <p:cNvPr id="82" name="Freeform 8"/>
            <p:cNvSpPr/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3" name="Rectangle 9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4" name="Freeform 10"/>
            <p:cNvSpPr/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5" name="Freeform 11"/>
            <p:cNvSpPr/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6" name="Freeform 12"/>
            <p:cNvSpPr/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88" name="矩形 1"/>
          <p:cNvSpPr>
            <a:spLocks noChangeArrowheads="1"/>
          </p:cNvSpPr>
          <p:nvPr/>
        </p:nvSpPr>
        <p:spPr bwMode="auto">
          <a:xfrm>
            <a:off x="2318406" y="2487930"/>
            <a:ext cx="18421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异步加载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364510" y="2572544"/>
            <a:ext cx="274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解决方法策略</a:t>
            </a:r>
          </a:p>
        </p:txBody>
      </p:sp>
      <p:sp>
        <p:nvSpPr>
          <p:cNvPr id="90" name="TextBox 22"/>
          <p:cNvSpPr txBox="1"/>
          <p:nvPr/>
        </p:nvSpPr>
        <p:spPr>
          <a:xfrm>
            <a:off x="5884272" y="3044124"/>
            <a:ext cx="2802528" cy="1550035"/>
          </a:xfrm>
          <a:prstGeom prst="rect">
            <a:avLst/>
          </a:prstGeom>
          <a:noFill/>
        </p:spPr>
        <p:txBody>
          <a:bodyPr wrap="square" lIns="65828" tIns="32914" rIns="65828" bIns="32914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ct val="40000"/>
              </a:spcAft>
              <a:buClr>
                <a:srgbClr val="292929"/>
              </a:buClr>
              <a:buSzTx/>
              <a:buFontTx/>
              <a:buNone/>
              <a:defRPr/>
            </a:pPr>
            <a:r>
              <a:rPr kumimoji="0" lang="zh-CN" altLang="en-US" sz="115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在大型应用中，我们可能需要将应用拆分为多个小模块，按需从服务器下载。为了让事情更简单， Vue.js 允许将组件定义为一个工厂函数，动态地解析组件的定义。Vue.js 只在组件需要渲染时触发工厂函数，并且把结果缓存起来，用于后面的再次渲染。</a:t>
            </a:r>
          </a:p>
        </p:txBody>
      </p:sp>
      <p:grpSp>
        <p:nvGrpSpPr>
          <p:cNvPr id="91" name="组合 90"/>
          <p:cNvGrpSpPr/>
          <p:nvPr/>
        </p:nvGrpSpPr>
        <p:grpSpPr>
          <a:xfrm>
            <a:off x="4987122" y="1396848"/>
            <a:ext cx="998801" cy="99880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92" name="椭圆 9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75349" y="1798908"/>
            <a:ext cx="1146259" cy="114625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95" name="椭圆 9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921970" y="3445825"/>
            <a:ext cx="444479" cy="444479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98" name="椭圆 9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878803" y="3065408"/>
            <a:ext cx="221831" cy="22183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101" name="椭圆 10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698046" y="1478792"/>
            <a:ext cx="221831" cy="22183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104" name="椭圆 103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509792" y="3932667"/>
            <a:ext cx="221831" cy="22183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107" name="椭圆 10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2937878" y="3657965"/>
            <a:ext cx="164925" cy="164925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110" name="椭圆 109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128318" y="2043218"/>
            <a:ext cx="444479" cy="44447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113" name="椭圆 112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665401" y="2900106"/>
            <a:ext cx="321721" cy="321721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116" name="椭圆 115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825213" y="2566983"/>
            <a:ext cx="160860" cy="160860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119" name="椭圆 118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8000" fill="hold" nodeType="withEffect" p14:presetBounceEnd="5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3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4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9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0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3" dur="2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4" dur="2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3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4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7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8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67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68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7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78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8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9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9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9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8" grpId="0"/>
          <p:bldP spid="89" grpId="0"/>
          <p:bldP spid="90" grpId="0"/>
          <p:bldP spid="1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8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9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9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9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8" grpId="0"/>
          <p:bldP spid="89" grpId="0"/>
          <p:bldP spid="90" grpId="0"/>
          <p:bldP spid="121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优化加载速度</a:t>
            </a:r>
          </a:p>
        </p:txBody>
      </p:sp>
      <p:cxnSp>
        <p:nvCxnSpPr>
          <p:cNvPr id="42" name="直接连接符 72"/>
          <p:cNvCxnSpPr>
            <a:cxnSpLocks noChangeShapeType="1"/>
          </p:cNvCxnSpPr>
          <p:nvPr/>
        </p:nvCxnSpPr>
        <p:spPr bwMode="auto">
          <a:xfrm>
            <a:off x="6908676" y="1945942"/>
            <a:ext cx="559718" cy="184693"/>
          </a:xfrm>
          <a:prstGeom prst="line">
            <a:avLst/>
          </a:prstGeom>
          <a:noFill/>
          <a:ln w="28575">
            <a:solidFill>
              <a:srgbClr val="17375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20"/>
          <p:cNvCxnSpPr>
            <a:cxnSpLocks noChangeShapeType="1"/>
          </p:cNvCxnSpPr>
          <p:nvPr/>
        </p:nvCxnSpPr>
        <p:spPr bwMode="auto">
          <a:xfrm flipV="1">
            <a:off x="4915214" y="2283260"/>
            <a:ext cx="683924" cy="622217"/>
          </a:xfrm>
          <a:prstGeom prst="line">
            <a:avLst/>
          </a:prstGeom>
          <a:noFill/>
          <a:ln w="28575">
            <a:solidFill>
              <a:srgbClr val="17375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" name="组合 43"/>
          <p:cNvGrpSpPr/>
          <p:nvPr/>
        </p:nvGrpSpPr>
        <p:grpSpPr>
          <a:xfrm>
            <a:off x="5364309" y="867739"/>
            <a:ext cx="1656509" cy="165650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45" name="椭圆 4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366390" y="3924072"/>
            <a:ext cx="515519" cy="51551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48" name="椭圆 4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252257" y="1467966"/>
            <a:ext cx="1244798" cy="1244798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51" name="椭圆 5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53" name="直接连接符 52"/>
          <p:cNvCxnSpPr>
            <a:cxnSpLocks noChangeShapeType="1"/>
          </p:cNvCxnSpPr>
          <p:nvPr/>
        </p:nvCxnSpPr>
        <p:spPr bwMode="auto">
          <a:xfrm flipV="1">
            <a:off x="2017615" y="2550772"/>
            <a:ext cx="413953" cy="322088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直接连接符 17"/>
          <p:cNvCxnSpPr>
            <a:cxnSpLocks noChangeShapeType="1"/>
          </p:cNvCxnSpPr>
          <p:nvPr/>
        </p:nvCxnSpPr>
        <p:spPr bwMode="auto">
          <a:xfrm>
            <a:off x="3407040" y="2413506"/>
            <a:ext cx="681323" cy="491172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直接连接符 23"/>
          <p:cNvCxnSpPr>
            <a:cxnSpLocks noChangeShapeType="1"/>
            <a:endCxn id="65" idx="1"/>
          </p:cNvCxnSpPr>
          <p:nvPr/>
        </p:nvCxnSpPr>
        <p:spPr bwMode="auto">
          <a:xfrm>
            <a:off x="1044841" y="2659079"/>
            <a:ext cx="363984" cy="242094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直接连接符 43"/>
          <p:cNvCxnSpPr>
            <a:cxnSpLocks noChangeShapeType="1"/>
          </p:cNvCxnSpPr>
          <p:nvPr/>
        </p:nvCxnSpPr>
        <p:spPr bwMode="auto">
          <a:xfrm flipV="1">
            <a:off x="3786841" y="3733236"/>
            <a:ext cx="301521" cy="278300"/>
          </a:xfrm>
          <a:prstGeom prst="line">
            <a:avLst/>
          </a:prstGeom>
          <a:noFill/>
          <a:ln w="28575">
            <a:solidFill>
              <a:srgbClr val="0070C0">
                <a:lumMod val="5000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" name="组合 56"/>
          <p:cNvGrpSpPr/>
          <p:nvPr/>
        </p:nvGrpSpPr>
        <p:grpSpPr>
          <a:xfrm>
            <a:off x="7327456" y="1912164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888910" y="2693370"/>
            <a:ext cx="1226559" cy="12265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68453" y="2760801"/>
            <a:ext cx="867139" cy="8671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6" name="文本框 37"/>
          <p:cNvSpPr>
            <a:spLocks noChangeArrowheads="1"/>
          </p:cNvSpPr>
          <p:nvPr/>
        </p:nvSpPr>
        <p:spPr bwMode="auto">
          <a:xfrm>
            <a:off x="5843543" y="1308125"/>
            <a:ext cx="7489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 kern="0" dirty="0">
                <a:solidFill>
                  <a:prstClr val="white">
                    <a:lumMod val="95000"/>
                  </a:prstClr>
                </a:solidFill>
                <a:sym typeface="微软雅黑" panose="020B0503020204020204" charset="-122"/>
              </a:rPr>
              <a:t>按需</a:t>
            </a:r>
            <a:endParaRPr lang="en-US" altLang="zh-CN" sz="2200" kern="0" dirty="0">
              <a:solidFill>
                <a:prstClr val="white">
                  <a:lumMod val="95000"/>
                </a:prstClr>
              </a:solidFill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加载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7" name="文本框 37"/>
          <p:cNvSpPr>
            <a:spLocks noChangeArrowheads="1"/>
          </p:cNvSpPr>
          <p:nvPr/>
        </p:nvSpPr>
        <p:spPr bwMode="auto">
          <a:xfrm>
            <a:off x="4166200" y="3000658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字体</a:t>
            </a:r>
            <a:endParaRPr kumimoji="0" lang="en-US" altLang="zh-CN" sz="19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图标</a:t>
            </a:r>
          </a:p>
        </p:txBody>
      </p:sp>
      <p:sp>
        <p:nvSpPr>
          <p:cNvPr id="68" name="文本框 37"/>
          <p:cNvSpPr>
            <a:spLocks noChangeArrowheads="1"/>
          </p:cNvSpPr>
          <p:nvPr/>
        </p:nvSpPr>
        <p:spPr bwMode="auto">
          <a:xfrm>
            <a:off x="2526045" y="1751811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图片</a:t>
            </a:r>
            <a:endParaRPr kumimoji="0" lang="en-US" altLang="zh-CN" sz="1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900" kern="0" dirty="0">
                <a:solidFill>
                  <a:prstClr val="white">
                    <a:lumMod val="95000"/>
                  </a:prstClr>
                </a:solidFill>
                <a:sym typeface="微软雅黑" panose="020B0503020204020204" charset="-122"/>
              </a:rPr>
              <a:t>压缩</a:t>
            </a:r>
            <a:endParaRPr kumimoji="0" lang="zh-CN" altLang="en-US" sz="1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9" name="文本框 37"/>
          <p:cNvSpPr>
            <a:spLocks noChangeArrowheads="1"/>
          </p:cNvSpPr>
          <p:nvPr/>
        </p:nvSpPr>
        <p:spPr bwMode="auto">
          <a:xfrm>
            <a:off x="1389004" y="3026281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打包</a:t>
            </a:r>
          </a:p>
        </p:txBody>
      </p:sp>
      <p:sp>
        <p:nvSpPr>
          <p:cNvPr id="70" name="矩形 76"/>
          <p:cNvSpPr>
            <a:spLocks noChangeArrowheads="1"/>
          </p:cNvSpPr>
          <p:nvPr/>
        </p:nvSpPr>
        <p:spPr bwMode="auto">
          <a:xfrm>
            <a:off x="959142" y="3715984"/>
            <a:ext cx="1366485" cy="419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优化</a:t>
            </a:r>
            <a:r>
              <a:rPr lang="en-US" altLang="zh-CN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JavaScript</a:t>
            </a: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、</a:t>
            </a:r>
            <a:r>
              <a:rPr lang="en-US" altLang="zh-CN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HTML</a:t>
            </a: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和</a:t>
            </a:r>
            <a:r>
              <a:rPr lang="en-US" altLang="zh-CN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CSS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矩形 80"/>
          <p:cNvSpPr>
            <a:spLocks noChangeArrowheads="1"/>
          </p:cNvSpPr>
          <p:nvPr/>
        </p:nvSpPr>
        <p:spPr bwMode="auto">
          <a:xfrm>
            <a:off x="2145016" y="2817540"/>
            <a:ext cx="1366485" cy="24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使用</a:t>
            </a:r>
            <a:r>
              <a:rPr lang="en-US" altLang="zh-CN" sz="10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JPEG</a:t>
            </a:r>
            <a:r>
              <a:rPr lang="zh-CN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格式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2" name="矩形 81"/>
          <p:cNvSpPr>
            <a:spLocks noChangeArrowheads="1"/>
          </p:cNvSpPr>
          <p:nvPr/>
        </p:nvSpPr>
        <p:spPr bwMode="auto">
          <a:xfrm>
            <a:off x="3848923" y="3959867"/>
            <a:ext cx="1366485" cy="24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减少图标文件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3" name="矩形 82"/>
          <p:cNvSpPr>
            <a:spLocks noChangeArrowheads="1"/>
          </p:cNvSpPr>
          <p:nvPr/>
        </p:nvSpPr>
        <p:spPr bwMode="auto">
          <a:xfrm>
            <a:off x="5482823" y="2650746"/>
            <a:ext cx="1366485" cy="61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异步模式中，脚本是在后台下载的。</a:t>
            </a:r>
            <a:r>
              <a:rPr lang="en-US" altLang="zh-CN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JavaScript</a:t>
            </a: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延迟解析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236381" y="3750031"/>
            <a:ext cx="2323291" cy="32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kern="0" dirty="0">
                <a:solidFill>
                  <a:srgbClr val="17375E"/>
                </a:solidFill>
                <a:sym typeface="微软雅黑" panose="020B0503020204020204" charset="-122"/>
              </a:rPr>
              <a:t>提升访问速度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65688" y="2327926"/>
            <a:ext cx="420958" cy="420958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77" name="椭圆 7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  <p:extLst>
      <p:ext uri="{BB962C8B-B14F-4D97-AF65-F5344CB8AC3E}">
        <p14:creationId xmlns:p14="http://schemas.microsoft.com/office/powerpoint/2010/main" val="311649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9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1"/>
          <p:cNvSpPr txBox="1"/>
          <p:nvPr/>
        </p:nvSpPr>
        <p:spPr>
          <a:xfrm>
            <a:off x="1184649" y="250504"/>
            <a:ext cx="1661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加载速度提升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70547" y="4155601"/>
            <a:ext cx="879085" cy="250190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加载时间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54533" y="3700897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73993" y="4155601"/>
            <a:ext cx="879085" cy="250190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加载时间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63857" y="4155601"/>
            <a:ext cx="879085" cy="250190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加载时间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53722" y="4155601"/>
            <a:ext cx="879085" cy="250190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加载时间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54533" y="3372062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54533" y="3043226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54533" y="2714390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400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54533" y="2385554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54533" y="2056719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54533" y="1722320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700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711226" y="1460752"/>
            <a:ext cx="3978744" cy="2630686"/>
            <a:chOff x="1126939" y="1350372"/>
            <a:chExt cx="4464496" cy="2952328"/>
          </a:xfrm>
        </p:grpSpPr>
        <p:cxnSp>
          <p:nvCxnSpPr>
            <p:cNvPr id="65" name="直接连接符 64"/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>
            <a:xfrm>
              <a:off x="1126939" y="3933659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>
            <a:xfrm>
              <a:off x="1126939" y="3564618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>
            <a:xfrm>
              <a:off x="1126939" y="3195577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9" name="直接连接符 68"/>
            <p:cNvCxnSpPr/>
            <p:nvPr/>
          </p:nvCxnSpPr>
          <p:spPr>
            <a:xfrm>
              <a:off x="1126939" y="2826536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>
            <a:xfrm>
              <a:off x="1126939" y="2457495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71" name="直接连接符 70"/>
            <p:cNvCxnSpPr/>
            <p:nvPr/>
          </p:nvCxnSpPr>
          <p:spPr>
            <a:xfrm>
              <a:off x="1126939" y="2088454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>
            <a:xfrm>
              <a:off x="1126939" y="1719413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73" name="直接连接符 72"/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1454533" y="1399047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800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54533" y="4029733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943680" y="1789588"/>
            <a:ext cx="577560" cy="230185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943680" y="1950648"/>
            <a:ext cx="577560" cy="2140793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924756" y="2447260"/>
            <a:ext cx="577560" cy="164417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924756" y="2714391"/>
            <a:ext cx="577560" cy="137705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914620" y="2940513"/>
            <a:ext cx="577560" cy="115092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914620" y="3372062"/>
            <a:ext cx="577560" cy="719378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909799" y="3104932"/>
            <a:ext cx="577560" cy="9865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909799" y="3319024"/>
            <a:ext cx="577560" cy="772415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085292" y="1347614"/>
            <a:ext cx="18352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优化加载速度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064919" y="3035981"/>
            <a:ext cx="2027800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7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1.49s-1.76s</a:t>
            </a:r>
            <a:endParaRPr lang="zh-CN" altLang="en-US" sz="27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85292" y="2824655"/>
            <a:ext cx="1283466" cy="200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00" b="1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访问速度提升至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095007" y="3846872"/>
            <a:ext cx="565845" cy="200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最慢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095007" y="4153660"/>
            <a:ext cx="565845" cy="200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最快</a:t>
            </a:r>
          </a:p>
        </p:txBody>
      </p:sp>
      <p:sp>
        <p:nvSpPr>
          <p:cNvPr id="90" name="TextBox 9"/>
          <p:cNvSpPr txBox="1">
            <a:spLocks noChangeArrowheads="1"/>
          </p:cNvSpPr>
          <p:nvPr/>
        </p:nvSpPr>
        <p:spPr bwMode="auto">
          <a:xfrm>
            <a:off x="4043161" y="2691943"/>
            <a:ext cx="33502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4.5</a:t>
            </a:r>
            <a:r>
              <a:rPr lang="en-US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</a:p>
        </p:txBody>
      </p:sp>
      <p:sp>
        <p:nvSpPr>
          <p:cNvPr id="91" name="TextBox 9"/>
          <p:cNvSpPr txBox="1">
            <a:spLocks noChangeArrowheads="1"/>
          </p:cNvSpPr>
          <p:nvPr/>
        </p:nvSpPr>
        <p:spPr bwMode="auto">
          <a:xfrm>
            <a:off x="3122096" y="2215057"/>
            <a:ext cx="18288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</a:p>
        </p:txBody>
      </p:sp>
      <p:sp>
        <p:nvSpPr>
          <p:cNvPr id="92" name="TextBox 9"/>
          <p:cNvSpPr txBox="1">
            <a:spLocks noChangeArrowheads="1"/>
          </p:cNvSpPr>
          <p:nvPr/>
        </p:nvSpPr>
        <p:spPr bwMode="auto">
          <a:xfrm>
            <a:off x="4976941" y="2878512"/>
            <a:ext cx="43762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1.76</a:t>
            </a:r>
            <a:r>
              <a:rPr lang="en-US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99530" y="4176169"/>
            <a:ext cx="471018" cy="203835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（秒）</a:t>
            </a:r>
          </a:p>
        </p:txBody>
      </p:sp>
      <p:sp>
        <p:nvSpPr>
          <p:cNvPr id="94" name="TextBox 9"/>
          <p:cNvSpPr txBox="1">
            <a:spLocks noChangeArrowheads="1"/>
          </p:cNvSpPr>
          <p:nvPr/>
        </p:nvSpPr>
        <p:spPr bwMode="auto">
          <a:xfrm>
            <a:off x="2101334" y="2035763"/>
            <a:ext cx="262255" cy="1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.5s</a:t>
            </a:r>
          </a:p>
        </p:txBody>
      </p:sp>
      <p:sp>
        <p:nvSpPr>
          <p:cNvPr id="95" name="TextBox 9"/>
          <p:cNvSpPr txBox="1">
            <a:spLocks noChangeArrowheads="1"/>
          </p:cNvSpPr>
          <p:nvPr/>
        </p:nvSpPr>
        <p:spPr bwMode="auto">
          <a:xfrm>
            <a:off x="3082409" y="2784790"/>
            <a:ext cx="262255" cy="1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5.2</a:t>
            </a:r>
            <a:r>
              <a:rPr lang="en-US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</a:p>
        </p:txBody>
      </p:sp>
      <p:sp>
        <p:nvSpPr>
          <p:cNvPr id="96" name="TextBox 9"/>
          <p:cNvSpPr txBox="1">
            <a:spLocks noChangeArrowheads="1"/>
          </p:cNvSpPr>
          <p:nvPr/>
        </p:nvSpPr>
        <p:spPr bwMode="auto">
          <a:xfrm>
            <a:off x="4070352" y="3433767"/>
            <a:ext cx="26609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3.2s</a:t>
            </a:r>
            <a:endParaRPr lang="zh-CN" altLang="en-US" sz="11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" name="TextBox 9"/>
          <p:cNvSpPr txBox="1">
            <a:spLocks noChangeArrowheads="1"/>
          </p:cNvSpPr>
          <p:nvPr/>
        </p:nvSpPr>
        <p:spPr bwMode="auto">
          <a:xfrm>
            <a:off x="5003088" y="3413198"/>
            <a:ext cx="34945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1.49</a:t>
            </a:r>
            <a:r>
              <a:rPr lang="en-US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</a:p>
        </p:txBody>
      </p:sp>
      <p:sp>
        <p:nvSpPr>
          <p:cNvPr id="98" name="矩形 97"/>
          <p:cNvSpPr/>
          <p:nvPr/>
        </p:nvSpPr>
        <p:spPr>
          <a:xfrm>
            <a:off x="6660852" y="3870035"/>
            <a:ext cx="342079" cy="164287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660852" y="4167503"/>
            <a:ext cx="342079" cy="164287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100" name="TextBox 9"/>
          <p:cNvSpPr txBox="1">
            <a:spLocks noChangeArrowheads="1"/>
          </p:cNvSpPr>
          <p:nvPr/>
        </p:nvSpPr>
        <p:spPr bwMode="auto">
          <a:xfrm>
            <a:off x="2077992" y="1573426"/>
            <a:ext cx="33147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en-US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.5s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74" grpId="0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 animBg="1"/>
      <p:bldP spid="99" grpId="0" animBg="1"/>
      <p:bldP spid="100" grpId="0"/>
      <p:bldP spid="10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完成项目展示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5" name="图片占位符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63" y="1049536"/>
            <a:ext cx="1766888" cy="1766888"/>
          </a:xfrm>
          <a:prstGeom prst="ellipse">
            <a:avLst/>
          </a:prstGeom>
          <a:solidFill>
            <a:srgbClr val="0070C0"/>
          </a:solidFill>
          <a:ln w="57150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占位符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74" y="3037110"/>
            <a:ext cx="1766888" cy="1766888"/>
          </a:xfrm>
          <a:prstGeom prst="ellipse">
            <a:avLst/>
          </a:prstGeom>
          <a:solidFill>
            <a:srgbClr val="0070C0"/>
          </a:solidFill>
          <a:ln w="57150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占位符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3768" y="3023790"/>
            <a:ext cx="1768475" cy="1766888"/>
          </a:xfrm>
          <a:prstGeom prst="ellipse">
            <a:avLst/>
          </a:prstGeom>
          <a:solidFill>
            <a:srgbClr val="0070C0"/>
          </a:solidFill>
          <a:ln w="57150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占位符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17" y="1270095"/>
            <a:ext cx="1766888" cy="132516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57150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占位符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98" y="1378795"/>
            <a:ext cx="1766888" cy="1107766"/>
          </a:xfrm>
          <a:prstGeom prst="ellipse">
            <a:avLst/>
          </a:prstGeom>
          <a:solidFill>
            <a:srgbClr val="0070C0"/>
          </a:solidFill>
          <a:ln w="57150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ounded Rectangle 36"/>
          <p:cNvSpPr/>
          <p:nvPr/>
        </p:nvSpPr>
        <p:spPr>
          <a:xfrm>
            <a:off x="6053761" y="3275962"/>
            <a:ext cx="924820" cy="20645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lIns="91420" tIns="0" rIns="0" bIns="45710"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项目名称 </a:t>
            </a: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05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21" name="Rounded Rectangle 33"/>
          <p:cNvSpPr/>
          <p:nvPr/>
        </p:nvSpPr>
        <p:spPr>
          <a:xfrm>
            <a:off x="4922647" y="1164400"/>
            <a:ext cx="814154" cy="206456"/>
          </a:xfrm>
          <a:prstGeom prst="roundRect">
            <a:avLst>
              <a:gd name="adj" fmla="val 50000"/>
            </a:avLst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91420" tIns="0" rIns="0" bIns="45710"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项目名称 </a:t>
            </a: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0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2</a:t>
            </a:r>
          </a:p>
        </p:txBody>
      </p:sp>
      <p:sp>
        <p:nvSpPr>
          <p:cNvPr id="22" name="Rounded Rectangle 32"/>
          <p:cNvSpPr/>
          <p:nvPr/>
        </p:nvSpPr>
        <p:spPr>
          <a:xfrm>
            <a:off x="2362374" y="1164400"/>
            <a:ext cx="814154" cy="206456"/>
          </a:xfrm>
          <a:prstGeom prst="roundRect">
            <a:avLst>
              <a:gd name="adj" fmla="val 50000"/>
            </a:avLst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91420" tIns="0" rIns="0" bIns="45710"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loading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23" name="Rounded Rectangle 34"/>
          <p:cNvSpPr/>
          <p:nvPr/>
        </p:nvSpPr>
        <p:spPr>
          <a:xfrm>
            <a:off x="7286238" y="1164400"/>
            <a:ext cx="814154" cy="206456"/>
          </a:xfrm>
          <a:prstGeom prst="roundRect">
            <a:avLst>
              <a:gd name="adj" fmla="val 50000"/>
            </a:avLst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91420" tIns="0" rIns="0" bIns="45710"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项目名称 </a:t>
            </a: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03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24" name="Rounded Rectangle 35"/>
          <p:cNvSpPr/>
          <p:nvPr/>
        </p:nvSpPr>
        <p:spPr>
          <a:xfrm>
            <a:off x="3665887" y="3275962"/>
            <a:ext cx="896437" cy="20645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lIns="91420" tIns="0" rIns="0" bIns="45710"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项目名称 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04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65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6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6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6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7" y="1131590"/>
            <a:ext cx="2773991" cy="3464948"/>
          </a:xfrm>
          <a:prstGeom prst="rect">
            <a:avLst/>
          </a:prstGeom>
        </p:spPr>
      </p:pic>
      <p:sp>
        <p:nvSpPr>
          <p:cNvPr id="29" name="标题 8"/>
          <p:cNvSpPr txBox="1"/>
          <p:nvPr/>
        </p:nvSpPr>
        <p:spPr>
          <a:xfrm>
            <a:off x="1184649" y="250504"/>
            <a:ext cx="1933867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我们的工作团队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3590" y="2355726"/>
            <a:ext cx="5092866" cy="225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团队是指拥有共同目标，并且具有不同能力的一小群人有意识的协调行为或力的系统，这群人就如同人的五官一样，共同协作维持一个人的生存，缺一不可。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我们是一支专业的团队。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我们的成员拥有多年的信息安全专业技术背景，来自国内知名安全公司的一线骨干。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我们是一支年轻的团队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。我们的平均年龄仅有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26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岁，充满了朝气和创新精神。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我们是一支专注的团队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。我们坚信，安全的品牌源自客户的信任。只有专注，才能做好安全。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我们是一支有梦想的团队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。我们来自五湖四海，因为一个共同的梦想：做一家真正优秀的信息安全企业，为客户提供最可靠的互联网安全防护。</a:t>
            </a:r>
          </a:p>
        </p:txBody>
      </p:sp>
      <p:sp>
        <p:nvSpPr>
          <p:cNvPr id="31" name="斜纹 30"/>
          <p:cNvSpPr/>
          <p:nvPr/>
        </p:nvSpPr>
        <p:spPr>
          <a:xfrm>
            <a:off x="511612" y="1100634"/>
            <a:ext cx="359773" cy="359773"/>
          </a:xfrm>
          <a:prstGeom prst="diagStrip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斜纹 31"/>
          <p:cNvSpPr/>
          <p:nvPr/>
        </p:nvSpPr>
        <p:spPr>
          <a:xfrm rot="10800000">
            <a:off x="3005014" y="4263457"/>
            <a:ext cx="359773" cy="359773"/>
          </a:xfrm>
          <a:prstGeom prst="diagStrip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851920" y="1164846"/>
            <a:ext cx="1172844" cy="902720"/>
            <a:chOff x="5027106" y="2345385"/>
            <a:chExt cx="1172844" cy="902720"/>
          </a:xfrm>
        </p:grpSpPr>
        <p:grpSp>
          <p:nvGrpSpPr>
            <p:cNvPr id="34" name="组合 33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5" name="TextBox 33"/>
            <p:cNvSpPr>
              <a:spLocks noChangeArrowheads="1"/>
            </p:cNvSpPr>
            <p:nvPr/>
          </p:nvSpPr>
          <p:spPr bwMode="auto">
            <a:xfrm>
              <a:off x="5141166" y="2640364"/>
              <a:ext cx="6788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专业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044683" y="1147646"/>
            <a:ext cx="1172844" cy="902720"/>
            <a:chOff x="5027106" y="2345385"/>
            <a:chExt cx="1172844" cy="902720"/>
          </a:xfrm>
        </p:grpSpPr>
        <p:grpSp>
          <p:nvGrpSpPr>
            <p:cNvPr id="39" name="组合 38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0" name="TextBox 33"/>
            <p:cNvSpPr>
              <a:spLocks noChangeArrowheads="1"/>
            </p:cNvSpPr>
            <p:nvPr/>
          </p:nvSpPr>
          <p:spPr bwMode="auto">
            <a:xfrm>
              <a:off x="5141166" y="2640364"/>
              <a:ext cx="6788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年轻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211512" y="1177742"/>
            <a:ext cx="1172844" cy="902720"/>
            <a:chOff x="5027106" y="2345385"/>
            <a:chExt cx="1172844" cy="902720"/>
          </a:xfrm>
        </p:grpSpPr>
        <p:grpSp>
          <p:nvGrpSpPr>
            <p:cNvPr id="44" name="组合 43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5" name="TextBox 33"/>
            <p:cNvSpPr>
              <a:spLocks noChangeArrowheads="1"/>
            </p:cNvSpPr>
            <p:nvPr/>
          </p:nvSpPr>
          <p:spPr bwMode="auto">
            <a:xfrm>
              <a:off x="5046808" y="2656266"/>
              <a:ext cx="84249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有梦想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385411" y="1189305"/>
            <a:ext cx="1172844" cy="902720"/>
            <a:chOff x="5027106" y="2345385"/>
            <a:chExt cx="1172844" cy="902720"/>
          </a:xfrm>
        </p:grpSpPr>
        <p:grpSp>
          <p:nvGrpSpPr>
            <p:cNvPr id="49" name="组合 48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0" name="TextBox 33"/>
            <p:cNvSpPr>
              <a:spLocks noChangeArrowheads="1"/>
            </p:cNvSpPr>
            <p:nvPr/>
          </p:nvSpPr>
          <p:spPr bwMode="auto">
            <a:xfrm>
              <a:off x="5125264" y="2525067"/>
              <a:ext cx="67882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行动力强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1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1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 p14:presetBounceEnd="5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3" dur="1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4" dur="1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 p14:presetBounceEnd="5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7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8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 p14:presetBounceEnd="5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1" grpId="0" animBg="1"/>
          <p:bldP spid="32" grpId="0" animBg="1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1" grpId="0" animBg="1"/>
          <p:bldP spid="32" grpId="0" animBg="1"/>
          <p:bldP spid="53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8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工作进度比例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173010" y="4409265"/>
            <a:ext cx="656312" cy="6563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537209" y="4423589"/>
            <a:ext cx="328649" cy="3286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541751" y="3291830"/>
            <a:ext cx="998801" cy="99880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51" name="椭圆 5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239738" y="4703040"/>
            <a:ext cx="321721" cy="32172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54" name="椭圆 53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399550" y="4369917"/>
            <a:ext cx="160860" cy="160860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57" name="椭圆 5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aphicFrame>
        <p:nvGraphicFramePr>
          <p:cNvPr id="59" name="Chart 14"/>
          <p:cNvGraphicFramePr/>
          <p:nvPr/>
        </p:nvGraphicFramePr>
        <p:xfrm>
          <a:off x="242325" y="1077338"/>
          <a:ext cx="4425067" cy="330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0" name="Rectangle 15"/>
          <p:cNvSpPr/>
          <p:nvPr/>
        </p:nvSpPr>
        <p:spPr>
          <a:xfrm>
            <a:off x="694244" y="4269745"/>
            <a:ext cx="8774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cs typeface="Clear Sans Thin" panose="020B0203030202020304" pitchFamily="34" charset="0"/>
              </a:rPr>
              <a:t>添加标题</a:t>
            </a: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宋体" panose="02010600030101010101" pitchFamily="2" charset="-122"/>
                <a:cs typeface="Clear Sans Thin" panose="020B0203030202020304" pitchFamily="34" charset="0"/>
              </a:rPr>
              <a:t> 1</a:t>
            </a:r>
          </a:p>
        </p:txBody>
      </p:sp>
      <p:sp>
        <p:nvSpPr>
          <p:cNvPr id="61" name="Rectangle 16"/>
          <p:cNvSpPr/>
          <p:nvPr/>
        </p:nvSpPr>
        <p:spPr>
          <a:xfrm>
            <a:off x="1917737" y="4269745"/>
            <a:ext cx="8774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cs typeface="Clear Sans Thin" panose="020B0203030202020304" pitchFamily="34" charset="0"/>
              </a:rPr>
              <a:t>添加标题</a:t>
            </a: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宋体" panose="02010600030101010101" pitchFamily="2" charset="-122"/>
                <a:cs typeface="Clear Sans Thin" panose="020B0203030202020304" pitchFamily="34" charset="0"/>
              </a:rPr>
              <a:t> 2</a:t>
            </a:r>
          </a:p>
        </p:txBody>
      </p:sp>
      <p:sp>
        <p:nvSpPr>
          <p:cNvPr id="62" name="Rectangle 17"/>
          <p:cNvSpPr/>
          <p:nvPr/>
        </p:nvSpPr>
        <p:spPr>
          <a:xfrm>
            <a:off x="3141230" y="4269745"/>
            <a:ext cx="8774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cs typeface="Clear Sans Thin" panose="020B0203030202020304" pitchFamily="34" charset="0"/>
              </a:rPr>
              <a:t>添加标题</a:t>
            </a: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宋体" panose="02010600030101010101" pitchFamily="2" charset="-122"/>
                <a:cs typeface="Clear Sans Thin" panose="020B0203030202020304" pitchFamily="34" charset="0"/>
              </a:rPr>
              <a:t> 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678723" y="1398442"/>
            <a:ext cx="27798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  <a:endParaRPr lang="en-US" altLang="zh-CN" sz="1400" b="1" dirty="0">
              <a:solidFill>
                <a:srgbClr val="1737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80625" y="2492227"/>
            <a:ext cx="27798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  <a:endParaRPr lang="en-US" altLang="zh-CN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80625" y="3550826"/>
            <a:ext cx="27798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  <a:endParaRPr lang="en-US" altLang="zh-CN" sz="140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4997236" y="2251277"/>
            <a:ext cx="3319180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67" name="直接连接符 66"/>
          <p:cNvCxnSpPr/>
          <p:nvPr/>
        </p:nvCxnSpPr>
        <p:spPr>
          <a:xfrm>
            <a:off x="4996625" y="3405963"/>
            <a:ext cx="3319791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grpSp>
        <p:nvGrpSpPr>
          <p:cNvPr id="68" name="组合 67"/>
          <p:cNvGrpSpPr/>
          <p:nvPr/>
        </p:nvGrpSpPr>
        <p:grpSpPr>
          <a:xfrm>
            <a:off x="4955424" y="1436384"/>
            <a:ext cx="599448" cy="599448"/>
            <a:chOff x="4499992" y="267494"/>
            <a:chExt cx="599448" cy="599448"/>
          </a:xfrm>
        </p:grpSpPr>
        <p:grpSp>
          <p:nvGrpSpPr>
            <p:cNvPr id="69" name="组合 68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17400000" scaled="0"/>
                </a:gradFill>
                <a:prstDash val="solid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17375E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970854" y="2492227"/>
            <a:ext cx="599448" cy="599448"/>
            <a:chOff x="5418452" y="307702"/>
            <a:chExt cx="599448" cy="599448"/>
          </a:xfrm>
        </p:grpSpPr>
        <p:grpSp>
          <p:nvGrpSpPr>
            <p:cNvPr id="74" name="组合 73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17400000" scaled="0"/>
                </a:gradFill>
                <a:prstDash val="solid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25400" cap="flat" cmpd="sng" algn="ctr">
                <a:noFill/>
                <a:prstDash val="solid"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75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988609" y="3529882"/>
            <a:ext cx="599448" cy="599448"/>
            <a:chOff x="6516216" y="334289"/>
            <a:chExt cx="599448" cy="599448"/>
          </a:xfrm>
        </p:grpSpPr>
        <p:grpSp>
          <p:nvGrpSpPr>
            <p:cNvPr id="79" name="组合 78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17400000" scaled="0"/>
                </a:gradFill>
                <a:prstDash val="solid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80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9" grpId="0">
        <p:bldAsOne/>
      </p:bldGraphic>
      <p:bldP spid="60" grpId="0"/>
      <p:bldP spid="61" grpId="0"/>
      <p:bldP spid="62" grpId="0"/>
      <p:bldP spid="63" grpId="0"/>
      <p:bldP spid="64" grpId="0"/>
      <p:bldP spid="65" grpId="0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工作完成阶段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3" name="Picture 3" descr="C:\Users\Administrator\Desktop\7876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488" y="896144"/>
            <a:ext cx="2907506" cy="409307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组合 83"/>
          <p:cNvGrpSpPr/>
          <p:nvPr/>
        </p:nvGrpSpPr>
        <p:grpSpPr>
          <a:xfrm>
            <a:off x="3955844" y="4115594"/>
            <a:ext cx="764793" cy="764793"/>
            <a:chOff x="3832873" y="2297208"/>
            <a:chExt cx="1516550" cy="1516550"/>
          </a:xfrm>
        </p:grpSpPr>
        <p:grpSp>
          <p:nvGrpSpPr>
            <p:cNvPr id="85" name="组合 84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7" name="同心圆 8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6" name="椭圆 85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198401" y="3299758"/>
            <a:ext cx="764793" cy="764793"/>
            <a:chOff x="3832873" y="2297208"/>
            <a:chExt cx="1516550" cy="1516550"/>
          </a:xfrm>
        </p:grpSpPr>
        <p:grpSp>
          <p:nvGrpSpPr>
            <p:cNvPr id="90" name="组合 89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2" name="同心圆 9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1" name="椭圆 90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4725194" y="2801144"/>
            <a:ext cx="764793" cy="764793"/>
            <a:chOff x="3832873" y="2297208"/>
            <a:chExt cx="1516550" cy="1516550"/>
          </a:xfrm>
        </p:grpSpPr>
        <p:grpSp>
          <p:nvGrpSpPr>
            <p:cNvPr id="95" name="组合 94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7" name="同心圆 9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6" name="椭圆 95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3198401" y="2328208"/>
            <a:ext cx="764793" cy="764793"/>
            <a:chOff x="3832873" y="2297208"/>
            <a:chExt cx="1516550" cy="1516550"/>
          </a:xfrm>
        </p:grpSpPr>
        <p:grpSp>
          <p:nvGrpSpPr>
            <p:cNvPr id="100" name="组合 99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2" name="同心圆 10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1" name="椭圆 100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725194" y="1818164"/>
            <a:ext cx="764793" cy="764793"/>
            <a:chOff x="3832873" y="2297208"/>
            <a:chExt cx="1516550" cy="151655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7" name="同心圆 10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6" name="椭圆 105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955844" y="972344"/>
            <a:ext cx="764793" cy="764793"/>
            <a:chOff x="3832873" y="2297208"/>
            <a:chExt cx="1516550" cy="1516550"/>
          </a:xfrm>
        </p:grpSpPr>
        <p:grpSp>
          <p:nvGrpSpPr>
            <p:cNvPr id="110" name="组合 109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1" name="椭圆 110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4" name="Group 34"/>
          <p:cNvGrpSpPr/>
          <p:nvPr/>
        </p:nvGrpSpPr>
        <p:grpSpPr>
          <a:xfrm>
            <a:off x="4197100" y="1185095"/>
            <a:ext cx="299494" cy="243706"/>
            <a:chOff x="1550139" y="1314466"/>
            <a:chExt cx="509139" cy="414300"/>
          </a:xfrm>
          <a:solidFill>
            <a:sysClr val="window" lastClr="FFFFFF"/>
          </a:solidFill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16" name="Freeform 6"/>
            <p:cNvSpPr/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17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18" name="矩形 3"/>
          <p:cNvSpPr>
            <a:spLocks noChangeArrowheads="1"/>
          </p:cNvSpPr>
          <p:nvPr/>
        </p:nvSpPr>
        <p:spPr bwMode="auto">
          <a:xfrm>
            <a:off x="4864801" y="1205658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阶段一</a:t>
            </a:r>
          </a:p>
        </p:txBody>
      </p:sp>
      <p:sp>
        <p:nvSpPr>
          <p:cNvPr id="119" name="文本框 13"/>
          <p:cNvSpPr txBox="1"/>
          <p:nvPr/>
        </p:nvSpPr>
        <p:spPr>
          <a:xfrm>
            <a:off x="5715795" y="1057926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20" name="矩形 3"/>
          <p:cNvSpPr>
            <a:spLocks noChangeArrowheads="1"/>
          </p:cNvSpPr>
          <p:nvPr/>
        </p:nvSpPr>
        <p:spPr bwMode="auto">
          <a:xfrm>
            <a:off x="5722249" y="181054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阶段二</a:t>
            </a:r>
          </a:p>
        </p:txBody>
      </p:sp>
      <p:sp>
        <p:nvSpPr>
          <p:cNvPr id="121" name="文本框 13"/>
          <p:cNvSpPr txBox="1"/>
          <p:nvPr/>
        </p:nvSpPr>
        <p:spPr>
          <a:xfrm>
            <a:off x="5715795" y="2115344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22" name="Freeform 20"/>
          <p:cNvSpPr>
            <a:spLocks noEditPoints="1"/>
          </p:cNvSpPr>
          <p:nvPr/>
        </p:nvSpPr>
        <p:spPr bwMode="auto">
          <a:xfrm>
            <a:off x="4950770" y="2090159"/>
            <a:ext cx="298394" cy="202770"/>
          </a:xfrm>
          <a:custGeom>
            <a:avLst/>
            <a:gdLst>
              <a:gd name="T0" fmla="*/ 135 w 157"/>
              <a:gd name="T1" fmla="*/ 46 h 107"/>
              <a:gd name="T2" fmla="*/ 136 w 157"/>
              <a:gd name="T3" fmla="*/ 37 h 107"/>
              <a:gd name="T4" fmla="*/ 99 w 157"/>
              <a:gd name="T5" fmla="*/ 0 h 107"/>
              <a:gd name="T6" fmla="*/ 73 w 157"/>
              <a:gd name="T7" fmla="*/ 18 h 107"/>
              <a:gd name="T8" fmla="*/ 45 w 157"/>
              <a:gd name="T9" fmla="*/ 8 h 107"/>
              <a:gd name="T10" fmla="*/ 19 w 157"/>
              <a:gd name="T11" fmla="*/ 40 h 107"/>
              <a:gd name="T12" fmla="*/ 20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6 h 107"/>
              <a:gd name="T24" fmla="*/ 120 w 157"/>
              <a:gd name="T25" fmla="*/ 100 h 107"/>
              <a:gd name="T26" fmla="*/ 79 w 157"/>
              <a:gd name="T27" fmla="*/ 100 h 107"/>
              <a:gd name="T28" fmla="*/ 103 w 157"/>
              <a:gd name="T29" fmla="*/ 75 h 107"/>
              <a:gd name="T30" fmla="*/ 102 w 157"/>
              <a:gd name="T31" fmla="*/ 72 h 107"/>
              <a:gd name="T32" fmla="*/ 92 w 157"/>
              <a:gd name="T33" fmla="*/ 72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0 w 157"/>
              <a:gd name="T51" fmla="*/ 76 h 107"/>
              <a:gd name="T52" fmla="*/ 75 w 157"/>
              <a:gd name="T53" fmla="*/ 100 h 107"/>
              <a:gd name="T54" fmla="*/ 38 w 157"/>
              <a:gd name="T55" fmla="*/ 100 h 107"/>
              <a:gd name="T56" fmla="*/ 11 w 157"/>
              <a:gd name="T57" fmla="*/ 74 h 107"/>
              <a:gd name="T58" fmla="*/ 29 w 157"/>
              <a:gd name="T59" fmla="*/ 50 h 107"/>
              <a:gd name="T60" fmla="*/ 28 w 157"/>
              <a:gd name="T61" fmla="*/ 44 h 107"/>
              <a:gd name="T62" fmla="*/ 50 w 157"/>
              <a:gd name="T63" fmla="*/ 17 h 107"/>
              <a:gd name="T64" fmla="*/ 74 w 157"/>
              <a:gd name="T65" fmla="*/ 29 h 107"/>
              <a:gd name="T66" fmla="*/ 97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4 h 107"/>
              <a:gd name="T74" fmla="*/ 120 w 157"/>
              <a:gd name="T75" fmla="*/ 10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7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40"/>
                </a:cubicBezTo>
                <a:cubicBezTo>
                  <a:pt x="19" y="42"/>
                  <a:pt x="20" y="45"/>
                  <a:pt x="20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1"/>
                  <a:pt x="92" y="68"/>
                </a:cubicBezTo>
                <a:cubicBezTo>
                  <a:pt x="92" y="60"/>
                  <a:pt x="92" y="43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1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9"/>
                  <a:pt x="11" y="74"/>
                </a:cubicBezTo>
                <a:cubicBezTo>
                  <a:pt x="11" y="63"/>
                  <a:pt x="18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1"/>
                  <a:pt x="97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7" y="47"/>
                  <a:pt x="127" y="50"/>
                </a:cubicBezTo>
                <a:cubicBezTo>
                  <a:pt x="138" y="53"/>
                  <a:pt x="147" y="63"/>
                  <a:pt x="147" y="74"/>
                </a:cubicBezTo>
                <a:cubicBezTo>
                  <a:pt x="147" y="89"/>
                  <a:pt x="135" y="100"/>
                  <a:pt x="120" y="10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23" name="矩形 3"/>
          <p:cNvSpPr>
            <a:spLocks noChangeArrowheads="1"/>
          </p:cNvSpPr>
          <p:nvPr/>
        </p:nvSpPr>
        <p:spPr bwMode="auto">
          <a:xfrm>
            <a:off x="2200231" y="219154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阶段三</a:t>
            </a:r>
          </a:p>
        </p:txBody>
      </p:sp>
      <p:sp>
        <p:nvSpPr>
          <p:cNvPr id="124" name="文本框 13"/>
          <p:cNvSpPr txBox="1"/>
          <p:nvPr/>
        </p:nvSpPr>
        <p:spPr>
          <a:xfrm>
            <a:off x="686593" y="2485481"/>
            <a:ext cx="2333658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125" name="Group 20"/>
          <p:cNvGrpSpPr/>
          <p:nvPr/>
        </p:nvGrpSpPr>
        <p:grpSpPr>
          <a:xfrm>
            <a:off x="3418467" y="2587291"/>
            <a:ext cx="309413" cy="214312"/>
            <a:chOff x="7416800" y="1122363"/>
            <a:chExt cx="366713" cy="254000"/>
          </a:xfrm>
          <a:solidFill>
            <a:sysClr val="window" lastClr="FFFFFF"/>
          </a:solidFill>
        </p:grpSpPr>
        <p:sp>
          <p:nvSpPr>
            <p:cNvPr id="126" name="Freeform 48"/>
            <p:cNvSpPr>
              <a:spLocks noEditPoints="1"/>
            </p:cNvSpPr>
            <p:nvPr/>
          </p:nvSpPr>
          <p:spPr bwMode="auto">
            <a:xfrm>
              <a:off x="7416800" y="1122363"/>
              <a:ext cx="260350" cy="254000"/>
            </a:xfrm>
            <a:custGeom>
              <a:avLst/>
              <a:gdLst>
                <a:gd name="T0" fmla="*/ 86 w 99"/>
                <a:gd name="T1" fmla="*/ 59 h 97"/>
                <a:gd name="T2" fmla="*/ 99 w 99"/>
                <a:gd name="T3" fmla="*/ 53 h 97"/>
                <a:gd name="T4" fmla="*/ 99 w 99"/>
                <a:gd name="T5" fmla="*/ 42 h 97"/>
                <a:gd name="T6" fmla="*/ 86 w 99"/>
                <a:gd name="T7" fmla="*/ 37 h 97"/>
                <a:gd name="T8" fmla="*/ 83 w 99"/>
                <a:gd name="T9" fmla="*/ 31 h 97"/>
                <a:gd name="T10" fmla="*/ 89 w 99"/>
                <a:gd name="T11" fmla="*/ 17 h 97"/>
                <a:gd name="T12" fmla="*/ 81 w 99"/>
                <a:gd name="T13" fmla="*/ 10 h 97"/>
                <a:gd name="T14" fmla="*/ 67 w 99"/>
                <a:gd name="T15" fmla="*/ 15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9 w 99"/>
                <a:gd name="T23" fmla="*/ 13 h 97"/>
                <a:gd name="T24" fmla="*/ 32 w 99"/>
                <a:gd name="T25" fmla="*/ 15 h 97"/>
                <a:gd name="T26" fmla="*/ 19 w 99"/>
                <a:gd name="T27" fmla="*/ 10 h 97"/>
                <a:gd name="T28" fmla="*/ 11 w 99"/>
                <a:gd name="T29" fmla="*/ 18 h 97"/>
                <a:gd name="T30" fmla="*/ 16 w 99"/>
                <a:gd name="T31" fmla="*/ 31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59 h 97"/>
                <a:gd name="T40" fmla="*/ 16 w 99"/>
                <a:gd name="T41" fmla="*/ 65 h 97"/>
                <a:gd name="T42" fmla="*/ 11 w 99"/>
                <a:gd name="T43" fmla="*/ 79 h 97"/>
                <a:gd name="T44" fmla="*/ 19 w 99"/>
                <a:gd name="T45" fmla="*/ 86 h 97"/>
                <a:gd name="T46" fmla="*/ 33 w 99"/>
                <a:gd name="T47" fmla="*/ 81 h 97"/>
                <a:gd name="T48" fmla="*/ 39 w 99"/>
                <a:gd name="T49" fmla="*/ 83 h 97"/>
                <a:gd name="T50" fmla="*/ 45 w 99"/>
                <a:gd name="T51" fmla="*/ 97 h 97"/>
                <a:gd name="T52" fmla="*/ 56 w 99"/>
                <a:gd name="T53" fmla="*/ 97 h 97"/>
                <a:gd name="T54" fmla="*/ 61 w 99"/>
                <a:gd name="T55" fmla="*/ 83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8 h 97"/>
                <a:gd name="T62" fmla="*/ 83 w 99"/>
                <a:gd name="T63" fmla="*/ 65 h 97"/>
                <a:gd name="T64" fmla="*/ 86 w 99"/>
                <a:gd name="T65" fmla="*/ 59 h 97"/>
                <a:gd name="T66" fmla="*/ 50 w 99"/>
                <a:gd name="T67" fmla="*/ 64 h 97"/>
                <a:gd name="T68" fmla="*/ 34 w 99"/>
                <a:gd name="T69" fmla="*/ 48 h 97"/>
                <a:gd name="T70" fmla="*/ 50 w 99"/>
                <a:gd name="T71" fmla="*/ 33 h 97"/>
                <a:gd name="T72" fmla="*/ 66 w 99"/>
                <a:gd name="T73" fmla="*/ 48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59"/>
                  </a:moveTo>
                  <a:cubicBezTo>
                    <a:pt x="86" y="59"/>
                    <a:pt x="99" y="54"/>
                    <a:pt x="99" y="53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9" y="17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9"/>
                    <a:pt x="67" y="15"/>
                    <a:pt x="67" y="15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9" y="13"/>
                    <a:pt x="39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19" y="10"/>
                    <a:pt x="19" y="1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6" y="31"/>
                    <a:pt x="16" y="3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2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4" y="59"/>
                    <a:pt x="14" y="5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1" y="78"/>
                    <a:pt x="11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33" y="81"/>
                    <a:pt x="33" y="81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83"/>
                    <a:pt x="44" y="97"/>
                    <a:pt x="45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6" y="97"/>
                    <a:pt x="61" y="83"/>
                    <a:pt x="61" y="83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6"/>
                    <a:pt x="81" y="86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9" y="78"/>
                    <a:pt x="83" y="65"/>
                    <a:pt x="83" y="65"/>
                  </a:cubicBezTo>
                  <a:lnTo>
                    <a:pt x="86" y="59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8"/>
                  </a:cubicBezTo>
                  <a:cubicBezTo>
                    <a:pt x="34" y="39"/>
                    <a:pt x="41" y="33"/>
                    <a:pt x="50" y="33"/>
                  </a:cubicBezTo>
                  <a:cubicBezTo>
                    <a:pt x="59" y="33"/>
                    <a:pt x="66" y="39"/>
                    <a:pt x="66" y="48"/>
                  </a:cubicBezTo>
                  <a:cubicBezTo>
                    <a:pt x="66" y="57"/>
                    <a:pt x="59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27" name="Freeform 49"/>
            <p:cNvSpPr>
              <a:spLocks noEditPoints="1"/>
            </p:cNvSpPr>
            <p:nvPr/>
          </p:nvSpPr>
          <p:spPr bwMode="auto">
            <a:xfrm>
              <a:off x="7661275" y="1247775"/>
              <a:ext cx="122238" cy="123825"/>
            </a:xfrm>
            <a:custGeom>
              <a:avLst/>
              <a:gdLst>
                <a:gd name="T0" fmla="*/ 41 w 47"/>
                <a:gd name="T1" fmla="*/ 22 h 47"/>
                <a:gd name="T2" fmla="*/ 41 w 47"/>
                <a:gd name="T3" fmla="*/ 19 h 47"/>
                <a:gd name="T4" fmla="*/ 45 w 47"/>
                <a:gd name="T5" fmla="*/ 13 h 47"/>
                <a:gd name="T6" fmla="*/ 42 w 47"/>
                <a:gd name="T7" fmla="*/ 9 h 47"/>
                <a:gd name="T8" fmla="*/ 35 w 47"/>
                <a:gd name="T9" fmla="*/ 10 h 47"/>
                <a:gd name="T10" fmla="*/ 33 w 47"/>
                <a:gd name="T11" fmla="*/ 8 h 47"/>
                <a:gd name="T12" fmla="*/ 32 w 47"/>
                <a:gd name="T13" fmla="*/ 1 h 47"/>
                <a:gd name="T14" fmla="*/ 27 w 47"/>
                <a:gd name="T15" fmla="*/ 0 h 47"/>
                <a:gd name="T16" fmla="*/ 22 w 47"/>
                <a:gd name="T17" fmla="*/ 6 h 47"/>
                <a:gd name="T18" fmla="*/ 19 w 47"/>
                <a:gd name="T19" fmla="*/ 6 h 47"/>
                <a:gd name="T20" fmla="*/ 14 w 47"/>
                <a:gd name="T21" fmla="*/ 2 h 47"/>
                <a:gd name="T22" fmla="*/ 9 w 47"/>
                <a:gd name="T23" fmla="*/ 5 h 47"/>
                <a:gd name="T24" fmla="*/ 10 w 47"/>
                <a:gd name="T25" fmla="*/ 12 h 47"/>
                <a:gd name="T26" fmla="*/ 9 w 47"/>
                <a:gd name="T27" fmla="*/ 14 h 47"/>
                <a:gd name="T28" fmla="*/ 2 w 47"/>
                <a:gd name="T29" fmla="*/ 16 h 47"/>
                <a:gd name="T30" fmla="*/ 0 w 47"/>
                <a:gd name="T31" fmla="*/ 21 h 47"/>
                <a:gd name="T32" fmla="*/ 6 w 47"/>
                <a:gd name="T33" fmla="*/ 25 h 47"/>
                <a:gd name="T34" fmla="*/ 6 w 47"/>
                <a:gd name="T35" fmla="*/ 28 h 47"/>
                <a:gd name="T36" fmla="*/ 2 w 47"/>
                <a:gd name="T37" fmla="*/ 34 h 47"/>
                <a:gd name="T38" fmla="*/ 5 w 47"/>
                <a:gd name="T39" fmla="*/ 38 h 47"/>
                <a:gd name="T40" fmla="*/ 12 w 47"/>
                <a:gd name="T41" fmla="*/ 37 h 47"/>
                <a:gd name="T42" fmla="*/ 14 w 47"/>
                <a:gd name="T43" fmla="*/ 39 h 47"/>
                <a:gd name="T44" fmla="*/ 16 w 47"/>
                <a:gd name="T45" fmla="*/ 46 h 47"/>
                <a:gd name="T46" fmla="*/ 20 w 47"/>
                <a:gd name="T47" fmla="*/ 47 h 47"/>
                <a:gd name="T48" fmla="*/ 25 w 47"/>
                <a:gd name="T49" fmla="*/ 42 h 47"/>
                <a:gd name="T50" fmla="*/ 28 w 47"/>
                <a:gd name="T51" fmla="*/ 41 h 47"/>
                <a:gd name="T52" fmla="*/ 33 w 47"/>
                <a:gd name="T53" fmla="*/ 45 h 47"/>
                <a:gd name="T54" fmla="*/ 38 w 47"/>
                <a:gd name="T55" fmla="*/ 42 h 47"/>
                <a:gd name="T56" fmla="*/ 37 w 47"/>
                <a:gd name="T57" fmla="*/ 35 h 47"/>
                <a:gd name="T58" fmla="*/ 39 w 47"/>
                <a:gd name="T59" fmla="*/ 33 h 47"/>
                <a:gd name="T60" fmla="*/ 45 w 47"/>
                <a:gd name="T61" fmla="*/ 32 h 47"/>
                <a:gd name="T62" fmla="*/ 47 w 47"/>
                <a:gd name="T63" fmla="*/ 27 h 47"/>
                <a:gd name="T64" fmla="*/ 41 w 47"/>
                <a:gd name="T65" fmla="*/ 22 h 47"/>
                <a:gd name="T66" fmla="*/ 31 w 47"/>
                <a:gd name="T67" fmla="*/ 25 h 47"/>
                <a:gd name="T68" fmla="*/ 22 w 47"/>
                <a:gd name="T69" fmla="*/ 31 h 47"/>
                <a:gd name="T70" fmla="*/ 16 w 47"/>
                <a:gd name="T71" fmla="*/ 22 h 47"/>
                <a:gd name="T72" fmla="*/ 25 w 47"/>
                <a:gd name="T73" fmla="*/ 16 h 47"/>
                <a:gd name="T74" fmla="*/ 31 w 47"/>
                <a:gd name="T7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7">
                  <a:moveTo>
                    <a:pt x="41" y="22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5" y="14"/>
                    <a:pt x="45" y="1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0"/>
                    <a:pt x="35" y="1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1"/>
                    <a:pt x="32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4" y="2"/>
                    <a:pt x="14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12"/>
                    <a:pt x="10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2" y="15"/>
                    <a:pt x="2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12" y="37"/>
                    <a:pt x="12" y="3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6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5" y="42"/>
                    <a:pt x="25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33" y="45"/>
                    <a:pt x="33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7" y="35"/>
                    <a:pt x="37" y="35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45" y="32"/>
                    <a:pt x="45" y="32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6"/>
                    <a:pt x="41" y="22"/>
                    <a:pt x="41" y="22"/>
                  </a:cubicBezTo>
                  <a:close/>
                  <a:moveTo>
                    <a:pt x="31" y="25"/>
                  </a:moveTo>
                  <a:cubicBezTo>
                    <a:pt x="30" y="29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5"/>
                    <a:pt x="25" y="16"/>
                  </a:cubicBezTo>
                  <a:cubicBezTo>
                    <a:pt x="29" y="17"/>
                    <a:pt x="32" y="21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28" name="矩形 3"/>
          <p:cNvSpPr>
            <a:spLocks noChangeArrowheads="1"/>
          </p:cNvSpPr>
          <p:nvPr/>
        </p:nvSpPr>
        <p:spPr bwMode="auto">
          <a:xfrm>
            <a:off x="5715794" y="280114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阶段四</a:t>
            </a:r>
          </a:p>
        </p:txBody>
      </p:sp>
      <p:sp>
        <p:nvSpPr>
          <p:cNvPr id="129" name="文本框 13"/>
          <p:cNvSpPr txBox="1"/>
          <p:nvPr/>
        </p:nvSpPr>
        <p:spPr>
          <a:xfrm>
            <a:off x="5715795" y="3093244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130" name="组合 129"/>
          <p:cNvGrpSpPr/>
          <p:nvPr/>
        </p:nvGrpSpPr>
        <p:grpSpPr>
          <a:xfrm>
            <a:off x="4952251" y="2999765"/>
            <a:ext cx="316718" cy="302754"/>
            <a:chOff x="3294063" y="754063"/>
            <a:chExt cx="5600701" cy="5353051"/>
          </a:xfrm>
          <a:solidFill>
            <a:sysClr val="window" lastClr="FFFFFF"/>
          </a:solidFill>
        </p:grpSpPr>
        <p:sp>
          <p:nvSpPr>
            <p:cNvPr id="131" name="Freeform 458"/>
            <p:cNvSpPr/>
            <p:nvPr/>
          </p:nvSpPr>
          <p:spPr bwMode="auto">
            <a:xfrm>
              <a:off x="8235951" y="3122613"/>
              <a:ext cx="658813" cy="307975"/>
            </a:xfrm>
            <a:custGeom>
              <a:avLst/>
              <a:gdLst>
                <a:gd name="T0" fmla="*/ 135 w 175"/>
                <a:gd name="T1" fmla="*/ 0 h 82"/>
                <a:gd name="T2" fmla="*/ 175 w 175"/>
                <a:gd name="T3" fmla="*/ 41 h 82"/>
                <a:gd name="T4" fmla="*/ 135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5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5" y="0"/>
                  </a:moveTo>
                  <a:cubicBezTo>
                    <a:pt x="157" y="0"/>
                    <a:pt x="175" y="19"/>
                    <a:pt x="175" y="41"/>
                  </a:cubicBezTo>
                  <a:cubicBezTo>
                    <a:pt x="175" y="64"/>
                    <a:pt x="157" y="82"/>
                    <a:pt x="135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9" y="82"/>
                    <a:pt x="0" y="64"/>
                    <a:pt x="0" y="41"/>
                  </a:cubicBezTo>
                  <a:cubicBezTo>
                    <a:pt x="0" y="30"/>
                    <a:pt x="5" y="20"/>
                    <a:pt x="12" y="12"/>
                  </a:cubicBezTo>
                  <a:cubicBezTo>
                    <a:pt x="20" y="5"/>
                    <a:pt x="30" y="0"/>
                    <a:pt x="41" y="0"/>
                  </a:cubicBez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459"/>
            <p:cNvSpPr/>
            <p:nvPr/>
          </p:nvSpPr>
          <p:spPr bwMode="auto">
            <a:xfrm>
              <a:off x="7646988" y="1539876"/>
              <a:ext cx="571500" cy="587375"/>
            </a:xfrm>
            <a:custGeom>
              <a:avLst/>
              <a:gdLst>
                <a:gd name="T0" fmla="*/ 136 w 152"/>
                <a:gd name="T1" fmla="*/ 16 h 156"/>
                <a:gd name="T2" fmla="*/ 136 w 152"/>
                <a:gd name="T3" fmla="*/ 74 h 156"/>
                <a:gd name="T4" fmla="*/ 70 w 152"/>
                <a:gd name="T5" fmla="*/ 140 h 156"/>
                <a:gd name="T6" fmla="*/ 12 w 152"/>
                <a:gd name="T7" fmla="*/ 140 h 156"/>
                <a:gd name="T8" fmla="*/ 0 w 152"/>
                <a:gd name="T9" fmla="*/ 111 h 156"/>
                <a:gd name="T10" fmla="*/ 12 w 152"/>
                <a:gd name="T11" fmla="*/ 82 h 156"/>
                <a:gd name="T12" fmla="*/ 78 w 152"/>
                <a:gd name="T13" fmla="*/ 16 h 156"/>
                <a:gd name="T14" fmla="*/ 136 w 152"/>
                <a:gd name="T15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36" y="16"/>
                  </a:moveTo>
                  <a:cubicBezTo>
                    <a:pt x="152" y="32"/>
                    <a:pt x="152" y="58"/>
                    <a:pt x="136" y="74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54" y="156"/>
                    <a:pt x="28" y="156"/>
                    <a:pt x="12" y="140"/>
                  </a:cubicBezTo>
                  <a:cubicBezTo>
                    <a:pt x="4" y="132"/>
                    <a:pt x="0" y="121"/>
                    <a:pt x="0" y="111"/>
                  </a:cubicBezTo>
                  <a:cubicBezTo>
                    <a:pt x="0" y="100"/>
                    <a:pt x="4" y="90"/>
                    <a:pt x="12" y="8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94" y="0"/>
                    <a:pt x="120" y="0"/>
                    <a:pt x="13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460"/>
            <p:cNvSpPr>
              <a:spLocks noEditPoints="1"/>
            </p:cNvSpPr>
            <p:nvPr/>
          </p:nvSpPr>
          <p:spPr bwMode="auto">
            <a:xfrm>
              <a:off x="4170363" y="1525588"/>
              <a:ext cx="3863975" cy="3567113"/>
            </a:xfrm>
            <a:custGeom>
              <a:avLst/>
              <a:gdLst>
                <a:gd name="T0" fmla="*/ 1028 w 1028"/>
                <a:gd name="T1" fmla="*/ 514 h 949"/>
                <a:gd name="T2" fmla="*/ 787 w 1028"/>
                <a:gd name="T3" fmla="*/ 949 h 949"/>
                <a:gd name="T4" fmla="*/ 241 w 1028"/>
                <a:gd name="T5" fmla="*/ 949 h 949"/>
                <a:gd name="T6" fmla="*/ 0 w 1028"/>
                <a:gd name="T7" fmla="*/ 514 h 949"/>
                <a:gd name="T8" fmla="*/ 514 w 1028"/>
                <a:gd name="T9" fmla="*/ 0 h 949"/>
                <a:gd name="T10" fmla="*/ 1028 w 1028"/>
                <a:gd name="T11" fmla="*/ 514 h 949"/>
                <a:gd name="T12" fmla="*/ 714 w 1028"/>
                <a:gd name="T13" fmla="*/ 345 h 949"/>
                <a:gd name="T14" fmla="*/ 714 w 1028"/>
                <a:gd name="T15" fmla="*/ 251 h 949"/>
                <a:gd name="T16" fmla="*/ 632 w 1028"/>
                <a:gd name="T17" fmla="*/ 187 h 949"/>
                <a:gd name="T18" fmla="*/ 563 w 1028"/>
                <a:gd name="T19" fmla="*/ 187 h 949"/>
                <a:gd name="T20" fmla="*/ 563 w 1028"/>
                <a:gd name="T21" fmla="*/ 153 h 949"/>
                <a:gd name="T22" fmla="*/ 466 w 1028"/>
                <a:gd name="T23" fmla="*/ 153 h 949"/>
                <a:gd name="T24" fmla="*/ 466 w 1028"/>
                <a:gd name="T25" fmla="*/ 187 h 949"/>
                <a:gd name="T26" fmla="*/ 397 w 1028"/>
                <a:gd name="T27" fmla="*/ 187 h 949"/>
                <a:gd name="T28" fmla="*/ 316 w 1028"/>
                <a:gd name="T29" fmla="*/ 251 h 949"/>
                <a:gd name="T30" fmla="*/ 316 w 1028"/>
                <a:gd name="T31" fmla="*/ 438 h 949"/>
                <a:gd name="T32" fmla="*/ 397 w 1028"/>
                <a:gd name="T33" fmla="*/ 503 h 949"/>
                <a:gd name="T34" fmla="*/ 466 w 1028"/>
                <a:gd name="T35" fmla="*/ 503 h 949"/>
                <a:gd name="T36" fmla="*/ 466 w 1028"/>
                <a:gd name="T37" fmla="*/ 701 h 949"/>
                <a:gd name="T38" fmla="*/ 440 w 1028"/>
                <a:gd name="T39" fmla="*/ 701 h 949"/>
                <a:gd name="T40" fmla="*/ 389 w 1028"/>
                <a:gd name="T41" fmla="*/ 661 h 949"/>
                <a:gd name="T42" fmla="*/ 389 w 1028"/>
                <a:gd name="T43" fmla="*/ 602 h 949"/>
                <a:gd name="T44" fmla="*/ 315 w 1028"/>
                <a:gd name="T45" fmla="*/ 602 h 949"/>
                <a:gd name="T46" fmla="*/ 315 w 1028"/>
                <a:gd name="T47" fmla="*/ 696 h 949"/>
                <a:gd name="T48" fmla="*/ 396 w 1028"/>
                <a:gd name="T49" fmla="*/ 760 h 949"/>
                <a:gd name="T50" fmla="*/ 466 w 1028"/>
                <a:gd name="T51" fmla="*/ 760 h 949"/>
                <a:gd name="T52" fmla="*/ 466 w 1028"/>
                <a:gd name="T53" fmla="*/ 796 h 949"/>
                <a:gd name="T54" fmla="*/ 563 w 1028"/>
                <a:gd name="T55" fmla="*/ 796 h 949"/>
                <a:gd name="T56" fmla="*/ 563 w 1028"/>
                <a:gd name="T57" fmla="*/ 760 h 949"/>
                <a:gd name="T58" fmla="*/ 632 w 1028"/>
                <a:gd name="T59" fmla="*/ 760 h 949"/>
                <a:gd name="T60" fmla="*/ 713 w 1028"/>
                <a:gd name="T61" fmla="*/ 696 h 949"/>
                <a:gd name="T62" fmla="*/ 713 w 1028"/>
                <a:gd name="T63" fmla="*/ 509 h 949"/>
                <a:gd name="T64" fmla="*/ 632 w 1028"/>
                <a:gd name="T65" fmla="*/ 444 h 949"/>
                <a:gd name="T66" fmla="*/ 563 w 1028"/>
                <a:gd name="T67" fmla="*/ 444 h 949"/>
                <a:gd name="T68" fmla="*/ 563 w 1028"/>
                <a:gd name="T69" fmla="*/ 246 h 949"/>
                <a:gd name="T70" fmla="*/ 588 w 1028"/>
                <a:gd name="T71" fmla="*/ 246 h 949"/>
                <a:gd name="T72" fmla="*/ 639 w 1028"/>
                <a:gd name="T73" fmla="*/ 286 h 949"/>
                <a:gd name="T74" fmla="*/ 639 w 1028"/>
                <a:gd name="T75" fmla="*/ 345 h 949"/>
                <a:gd name="T76" fmla="*/ 714 w 1028"/>
                <a:gd name="T77" fmla="*/ 345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8" h="949">
                  <a:moveTo>
                    <a:pt x="1028" y="514"/>
                  </a:moveTo>
                  <a:cubicBezTo>
                    <a:pt x="1028" y="697"/>
                    <a:pt x="932" y="858"/>
                    <a:pt x="787" y="949"/>
                  </a:cubicBezTo>
                  <a:cubicBezTo>
                    <a:pt x="241" y="949"/>
                    <a:pt x="241" y="949"/>
                    <a:pt x="241" y="949"/>
                  </a:cubicBezTo>
                  <a:cubicBezTo>
                    <a:pt x="97" y="858"/>
                    <a:pt x="0" y="697"/>
                    <a:pt x="0" y="514"/>
                  </a:cubicBezTo>
                  <a:cubicBezTo>
                    <a:pt x="0" y="230"/>
                    <a:pt x="231" y="0"/>
                    <a:pt x="514" y="0"/>
                  </a:cubicBezTo>
                  <a:cubicBezTo>
                    <a:pt x="798" y="0"/>
                    <a:pt x="1028" y="230"/>
                    <a:pt x="1028" y="514"/>
                  </a:cubicBezTo>
                  <a:close/>
                  <a:moveTo>
                    <a:pt x="714" y="345"/>
                  </a:moveTo>
                  <a:cubicBezTo>
                    <a:pt x="714" y="251"/>
                    <a:pt x="714" y="251"/>
                    <a:pt x="714" y="251"/>
                  </a:cubicBezTo>
                  <a:cubicBezTo>
                    <a:pt x="714" y="216"/>
                    <a:pt x="677" y="187"/>
                    <a:pt x="632" y="187"/>
                  </a:cubicBezTo>
                  <a:cubicBezTo>
                    <a:pt x="563" y="187"/>
                    <a:pt x="563" y="187"/>
                    <a:pt x="563" y="187"/>
                  </a:cubicBezTo>
                  <a:cubicBezTo>
                    <a:pt x="563" y="153"/>
                    <a:pt x="563" y="153"/>
                    <a:pt x="563" y="153"/>
                  </a:cubicBezTo>
                  <a:cubicBezTo>
                    <a:pt x="466" y="153"/>
                    <a:pt x="466" y="153"/>
                    <a:pt x="466" y="153"/>
                  </a:cubicBezTo>
                  <a:cubicBezTo>
                    <a:pt x="466" y="187"/>
                    <a:pt x="466" y="187"/>
                    <a:pt x="466" y="187"/>
                  </a:cubicBezTo>
                  <a:cubicBezTo>
                    <a:pt x="397" y="187"/>
                    <a:pt x="397" y="187"/>
                    <a:pt x="397" y="187"/>
                  </a:cubicBezTo>
                  <a:cubicBezTo>
                    <a:pt x="352" y="187"/>
                    <a:pt x="316" y="216"/>
                    <a:pt x="316" y="251"/>
                  </a:cubicBezTo>
                  <a:cubicBezTo>
                    <a:pt x="316" y="438"/>
                    <a:pt x="316" y="438"/>
                    <a:pt x="316" y="438"/>
                  </a:cubicBezTo>
                  <a:cubicBezTo>
                    <a:pt x="316" y="474"/>
                    <a:pt x="352" y="503"/>
                    <a:pt x="397" y="503"/>
                  </a:cubicBezTo>
                  <a:cubicBezTo>
                    <a:pt x="466" y="503"/>
                    <a:pt x="466" y="503"/>
                    <a:pt x="466" y="503"/>
                  </a:cubicBezTo>
                  <a:cubicBezTo>
                    <a:pt x="466" y="701"/>
                    <a:pt x="466" y="701"/>
                    <a:pt x="466" y="701"/>
                  </a:cubicBezTo>
                  <a:cubicBezTo>
                    <a:pt x="440" y="701"/>
                    <a:pt x="440" y="701"/>
                    <a:pt x="440" y="701"/>
                  </a:cubicBezTo>
                  <a:cubicBezTo>
                    <a:pt x="412" y="701"/>
                    <a:pt x="389" y="683"/>
                    <a:pt x="389" y="661"/>
                  </a:cubicBezTo>
                  <a:cubicBezTo>
                    <a:pt x="389" y="602"/>
                    <a:pt x="389" y="602"/>
                    <a:pt x="389" y="602"/>
                  </a:cubicBezTo>
                  <a:cubicBezTo>
                    <a:pt x="315" y="602"/>
                    <a:pt x="315" y="602"/>
                    <a:pt x="315" y="602"/>
                  </a:cubicBezTo>
                  <a:cubicBezTo>
                    <a:pt x="315" y="696"/>
                    <a:pt x="315" y="696"/>
                    <a:pt x="315" y="696"/>
                  </a:cubicBezTo>
                  <a:cubicBezTo>
                    <a:pt x="315" y="731"/>
                    <a:pt x="351" y="760"/>
                    <a:pt x="396" y="760"/>
                  </a:cubicBezTo>
                  <a:cubicBezTo>
                    <a:pt x="466" y="760"/>
                    <a:pt x="466" y="760"/>
                    <a:pt x="466" y="760"/>
                  </a:cubicBezTo>
                  <a:cubicBezTo>
                    <a:pt x="466" y="796"/>
                    <a:pt x="466" y="796"/>
                    <a:pt x="466" y="796"/>
                  </a:cubicBezTo>
                  <a:cubicBezTo>
                    <a:pt x="563" y="796"/>
                    <a:pt x="563" y="796"/>
                    <a:pt x="563" y="796"/>
                  </a:cubicBezTo>
                  <a:cubicBezTo>
                    <a:pt x="563" y="760"/>
                    <a:pt x="563" y="760"/>
                    <a:pt x="563" y="760"/>
                  </a:cubicBezTo>
                  <a:cubicBezTo>
                    <a:pt x="632" y="760"/>
                    <a:pt x="632" y="760"/>
                    <a:pt x="632" y="760"/>
                  </a:cubicBezTo>
                  <a:cubicBezTo>
                    <a:pt x="677" y="760"/>
                    <a:pt x="713" y="731"/>
                    <a:pt x="713" y="696"/>
                  </a:cubicBezTo>
                  <a:cubicBezTo>
                    <a:pt x="713" y="509"/>
                    <a:pt x="713" y="509"/>
                    <a:pt x="713" y="509"/>
                  </a:cubicBezTo>
                  <a:cubicBezTo>
                    <a:pt x="713" y="473"/>
                    <a:pt x="677" y="444"/>
                    <a:pt x="632" y="444"/>
                  </a:cubicBezTo>
                  <a:cubicBezTo>
                    <a:pt x="563" y="444"/>
                    <a:pt x="563" y="444"/>
                    <a:pt x="563" y="444"/>
                  </a:cubicBezTo>
                  <a:cubicBezTo>
                    <a:pt x="563" y="246"/>
                    <a:pt x="563" y="246"/>
                    <a:pt x="563" y="246"/>
                  </a:cubicBezTo>
                  <a:cubicBezTo>
                    <a:pt x="588" y="246"/>
                    <a:pt x="588" y="246"/>
                    <a:pt x="588" y="246"/>
                  </a:cubicBezTo>
                  <a:cubicBezTo>
                    <a:pt x="617" y="246"/>
                    <a:pt x="639" y="264"/>
                    <a:pt x="639" y="286"/>
                  </a:cubicBezTo>
                  <a:cubicBezTo>
                    <a:pt x="639" y="345"/>
                    <a:pt x="639" y="345"/>
                    <a:pt x="639" y="345"/>
                  </a:cubicBezTo>
                  <a:lnTo>
                    <a:pt x="714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461"/>
            <p:cNvSpPr/>
            <p:nvPr/>
          </p:nvSpPr>
          <p:spPr bwMode="auto">
            <a:xfrm>
              <a:off x="5187951" y="5254626"/>
              <a:ext cx="1827213" cy="209550"/>
            </a:xfrm>
            <a:custGeom>
              <a:avLst/>
              <a:gdLst>
                <a:gd name="T0" fmla="*/ 436 w 486"/>
                <a:gd name="T1" fmla="*/ 0 h 56"/>
                <a:gd name="T2" fmla="*/ 486 w 486"/>
                <a:gd name="T3" fmla="*/ 28 h 56"/>
                <a:gd name="T4" fmla="*/ 436 w 486"/>
                <a:gd name="T5" fmla="*/ 56 h 56"/>
                <a:gd name="T6" fmla="*/ 51 w 486"/>
                <a:gd name="T7" fmla="*/ 56 h 56"/>
                <a:gd name="T8" fmla="*/ 0 w 486"/>
                <a:gd name="T9" fmla="*/ 28 h 56"/>
                <a:gd name="T10" fmla="*/ 15 w 486"/>
                <a:gd name="T11" fmla="*/ 8 h 56"/>
                <a:gd name="T12" fmla="*/ 51 w 486"/>
                <a:gd name="T13" fmla="*/ 0 h 56"/>
                <a:gd name="T14" fmla="*/ 436 w 486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" h="56">
                  <a:moveTo>
                    <a:pt x="436" y="0"/>
                  </a:moveTo>
                  <a:cubicBezTo>
                    <a:pt x="464" y="0"/>
                    <a:pt x="486" y="13"/>
                    <a:pt x="486" y="28"/>
                  </a:cubicBezTo>
                  <a:cubicBezTo>
                    <a:pt x="486" y="44"/>
                    <a:pt x="464" y="56"/>
                    <a:pt x="436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23" y="56"/>
                    <a:pt x="0" y="44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1" y="0"/>
                  </a:cubicBez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462"/>
            <p:cNvSpPr/>
            <p:nvPr/>
          </p:nvSpPr>
          <p:spPr bwMode="auto">
            <a:xfrm>
              <a:off x="5368926" y="5576888"/>
              <a:ext cx="1470025" cy="211138"/>
            </a:xfrm>
            <a:custGeom>
              <a:avLst/>
              <a:gdLst>
                <a:gd name="T0" fmla="*/ 341 w 391"/>
                <a:gd name="T1" fmla="*/ 0 h 56"/>
                <a:gd name="T2" fmla="*/ 391 w 391"/>
                <a:gd name="T3" fmla="*/ 28 h 56"/>
                <a:gd name="T4" fmla="*/ 341 w 391"/>
                <a:gd name="T5" fmla="*/ 56 h 56"/>
                <a:gd name="T6" fmla="*/ 50 w 391"/>
                <a:gd name="T7" fmla="*/ 56 h 56"/>
                <a:gd name="T8" fmla="*/ 0 w 391"/>
                <a:gd name="T9" fmla="*/ 28 h 56"/>
                <a:gd name="T10" fmla="*/ 14 w 391"/>
                <a:gd name="T11" fmla="*/ 8 h 56"/>
                <a:gd name="T12" fmla="*/ 50 w 391"/>
                <a:gd name="T13" fmla="*/ 0 h 56"/>
                <a:gd name="T14" fmla="*/ 341 w 391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56">
                  <a:moveTo>
                    <a:pt x="341" y="0"/>
                  </a:moveTo>
                  <a:cubicBezTo>
                    <a:pt x="369" y="0"/>
                    <a:pt x="391" y="12"/>
                    <a:pt x="391" y="28"/>
                  </a:cubicBezTo>
                  <a:cubicBezTo>
                    <a:pt x="391" y="43"/>
                    <a:pt x="369" y="56"/>
                    <a:pt x="341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2" y="56"/>
                    <a:pt x="0" y="43"/>
                    <a:pt x="0" y="28"/>
                  </a:cubicBezTo>
                  <a:cubicBezTo>
                    <a:pt x="0" y="20"/>
                    <a:pt x="5" y="13"/>
                    <a:pt x="14" y="8"/>
                  </a:cubicBezTo>
                  <a:cubicBezTo>
                    <a:pt x="24" y="3"/>
                    <a:pt x="36" y="0"/>
                    <a:pt x="50" y="0"/>
                  </a:cubicBezTo>
                  <a:lnTo>
                    <a:pt x="3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463"/>
            <p:cNvSpPr/>
            <p:nvPr/>
          </p:nvSpPr>
          <p:spPr bwMode="auto">
            <a:xfrm>
              <a:off x="5556251" y="5895976"/>
              <a:ext cx="1090613" cy="211138"/>
            </a:xfrm>
            <a:custGeom>
              <a:avLst/>
              <a:gdLst>
                <a:gd name="T0" fmla="*/ 240 w 290"/>
                <a:gd name="T1" fmla="*/ 0 h 56"/>
                <a:gd name="T2" fmla="*/ 290 w 290"/>
                <a:gd name="T3" fmla="*/ 28 h 56"/>
                <a:gd name="T4" fmla="*/ 240 w 290"/>
                <a:gd name="T5" fmla="*/ 56 h 56"/>
                <a:gd name="T6" fmla="*/ 50 w 290"/>
                <a:gd name="T7" fmla="*/ 56 h 56"/>
                <a:gd name="T8" fmla="*/ 0 w 290"/>
                <a:gd name="T9" fmla="*/ 28 h 56"/>
                <a:gd name="T10" fmla="*/ 15 w 290"/>
                <a:gd name="T11" fmla="*/ 8 h 56"/>
                <a:gd name="T12" fmla="*/ 50 w 290"/>
                <a:gd name="T13" fmla="*/ 0 h 56"/>
                <a:gd name="T14" fmla="*/ 240 w 290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56">
                  <a:moveTo>
                    <a:pt x="240" y="0"/>
                  </a:moveTo>
                  <a:cubicBezTo>
                    <a:pt x="268" y="0"/>
                    <a:pt x="290" y="12"/>
                    <a:pt x="290" y="28"/>
                  </a:cubicBezTo>
                  <a:cubicBezTo>
                    <a:pt x="290" y="43"/>
                    <a:pt x="268" y="56"/>
                    <a:pt x="24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3" y="56"/>
                    <a:pt x="0" y="43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0" y="0"/>
                  </a:cubicBez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464"/>
            <p:cNvSpPr/>
            <p:nvPr/>
          </p:nvSpPr>
          <p:spPr bwMode="auto">
            <a:xfrm>
              <a:off x="6286501" y="3416301"/>
              <a:ext cx="285750" cy="744538"/>
            </a:xfrm>
            <a:custGeom>
              <a:avLst/>
              <a:gdLst>
                <a:gd name="T0" fmla="*/ 76 w 76"/>
                <a:gd name="T1" fmla="*/ 41 h 198"/>
                <a:gd name="T2" fmla="*/ 76 w 76"/>
                <a:gd name="T3" fmla="*/ 158 h 198"/>
                <a:gd name="T4" fmla="*/ 25 w 76"/>
                <a:gd name="T5" fmla="*/ 198 h 198"/>
                <a:gd name="T6" fmla="*/ 0 w 76"/>
                <a:gd name="T7" fmla="*/ 198 h 198"/>
                <a:gd name="T8" fmla="*/ 0 w 76"/>
                <a:gd name="T9" fmla="*/ 0 h 198"/>
                <a:gd name="T10" fmla="*/ 25 w 76"/>
                <a:gd name="T11" fmla="*/ 0 h 198"/>
                <a:gd name="T12" fmla="*/ 76 w 76"/>
                <a:gd name="T13" fmla="*/ 4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41"/>
                  </a:moveTo>
                  <a:cubicBezTo>
                    <a:pt x="76" y="158"/>
                    <a:pt x="76" y="158"/>
                    <a:pt x="76" y="158"/>
                  </a:cubicBezTo>
                  <a:cubicBezTo>
                    <a:pt x="76" y="180"/>
                    <a:pt x="53" y="198"/>
                    <a:pt x="25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3" y="0"/>
                    <a:pt x="76" y="18"/>
                    <a:pt x="7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Freeform 465"/>
            <p:cNvSpPr/>
            <p:nvPr/>
          </p:nvSpPr>
          <p:spPr bwMode="auto">
            <a:xfrm>
              <a:off x="5948363" y="754063"/>
              <a:ext cx="307975" cy="658813"/>
            </a:xfrm>
            <a:custGeom>
              <a:avLst/>
              <a:gdLst>
                <a:gd name="T0" fmla="*/ 82 w 82"/>
                <a:gd name="T1" fmla="*/ 41 h 175"/>
                <a:gd name="T2" fmla="*/ 82 w 82"/>
                <a:gd name="T3" fmla="*/ 134 h 175"/>
                <a:gd name="T4" fmla="*/ 41 w 82"/>
                <a:gd name="T5" fmla="*/ 175 h 175"/>
                <a:gd name="T6" fmla="*/ 12 w 82"/>
                <a:gd name="T7" fmla="*/ 163 h 175"/>
                <a:gd name="T8" fmla="*/ 0 w 82"/>
                <a:gd name="T9" fmla="*/ 134 h 175"/>
                <a:gd name="T10" fmla="*/ 0 w 82"/>
                <a:gd name="T11" fmla="*/ 41 h 175"/>
                <a:gd name="T12" fmla="*/ 41 w 82"/>
                <a:gd name="T13" fmla="*/ 0 h 175"/>
                <a:gd name="T14" fmla="*/ 82 w 82"/>
                <a:gd name="T15" fmla="*/ 4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75">
                  <a:moveTo>
                    <a:pt x="82" y="41"/>
                  </a:moveTo>
                  <a:cubicBezTo>
                    <a:pt x="82" y="134"/>
                    <a:pt x="82" y="134"/>
                    <a:pt x="82" y="134"/>
                  </a:cubicBezTo>
                  <a:cubicBezTo>
                    <a:pt x="82" y="157"/>
                    <a:pt x="64" y="175"/>
                    <a:pt x="41" y="175"/>
                  </a:cubicBezTo>
                  <a:cubicBezTo>
                    <a:pt x="30" y="175"/>
                    <a:pt x="20" y="171"/>
                    <a:pt x="12" y="163"/>
                  </a:cubicBezTo>
                  <a:cubicBezTo>
                    <a:pt x="5" y="156"/>
                    <a:pt x="0" y="146"/>
                    <a:pt x="0" y="1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Freeform 466"/>
            <p:cNvSpPr/>
            <p:nvPr/>
          </p:nvSpPr>
          <p:spPr bwMode="auto">
            <a:xfrm>
              <a:off x="5635626" y="2449513"/>
              <a:ext cx="285750" cy="744538"/>
            </a:xfrm>
            <a:custGeom>
              <a:avLst/>
              <a:gdLst>
                <a:gd name="T0" fmla="*/ 76 w 76"/>
                <a:gd name="T1" fmla="*/ 0 h 198"/>
                <a:gd name="T2" fmla="*/ 76 w 76"/>
                <a:gd name="T3" fmla="*/ 198 h 198"/>
                <a:gd name="T4" fmla="*/ 51 w 76"/>
                <a:gd name="T5" fmla="*/ 198 h 198"/>
                <a:gd name="T6" fmla="*/ 0 w 76"/>
                <a:gd name="T7" fmla="*/ 157 h 198"/>
                <a:gd name="T8" fmla="*/ 0 w 76"/>
                <a:gd name="T9" fmla="*/ 40 h 198"/>
                <a:gd name="T10" fmla="*/ 51 w 76"/>
                <a:gd name="T11" fmla="*/ 0 h 198"/>
                <a:gd name="T12" fmla="*/ 76 w 76"/>
                <a:gd name="T1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0"/>
                  </a:moveTo>
                  <a:cubicBezTo>
                    <a:pt x="76" y="198"/>
                    <a:pt x="76" y="198"/>
                    <a:pt x="76" y="198"/>
                  </a:cubicBezTo>
                  <a:cubicBezTo>
                    <a:pt x="51" y="198"/>
                    <a:pt x="51" y="198"/>
                    <a:pt x="51" y="198"/>
                  </a:cubicBezTo>
                  <a:cubicBezTo>
                    <a:pt x="23" y="198"/>
                    <a:pt x="0" y="180"/>
                    <a:pt x="0" y="15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1" y="0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Freeform 467"/>
            <p:cNvSpPr/>
            <p:nvPr/>
          </p:nvSpPr>
          <p:spPr bwMode="auto">
            <a:xfrm>
              <a:off x="3951288" y="1539876"/>
              <a:ext cx="571500" cy="587375"/>
            </a:xfrm>
            <a:custGeom>
              <a:avLst/>
              <a:gdLst>
                <a:gd name="T0" fmla="*/ 140 w 152"/>
                <a:gd name="T1" fmla="*/ 82 h 156"/>
                <a:gd name="T2" fmla="*/ 152 w 152"/>
                <a:gd name="T3" fmla="*/ 111 h 156"/>
                <a:gd name="T4" fmla="*/ 140 w 152"/>
                <a:gd name="T5" fmla="*/ 140 h 156"/>
                <a:gd name="T6" fmla="*/ 82 w 152"/>
                <a:gd name="T7" fmla="*/ 140 h 156"/>
                <a:gd name="T8" fmla="*/ 16 w 152"/>
                <a:gd name="T9" fmla="*/ 74 h 156"/>
                <a:gd name="T10" fmla="*/ 16 w 152"/>
                <a:gd name="T11" fmla="*/ 16 h 156"/>
                <a:gd name="T12" fmla="*/ 74 w 152"/>
                <a:gd name="T13" fmla="*/ 16 h 156"/>
                <a:gd name="T14" fmla="*/ 140 w 152"/>
                <a:gd name="T15" fmla="*/ 8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40" y="82"/>
                  </a:moveTo>
                  <a:cubicBezTo>
                    <a:pt x="148" y="90"/>
                    <a:pt x="152" y="100"/>
                    <a:pt x="152" y="111"/>
                  </a:cubicBezTo>
                  <a:cubicBezTo>
                    <a:pt x="152" y="121"/>
                    <a:pt x="148" y="132"/>
                    <a:pt x="140" y="140"/>
                  </a:cubicBezTo>
                  <a:cubicBezTo>
                    <a:pt x="124" y="156"/>
                    <a:pt x="98" y="156"/>
                    <a:pt x="82" y="14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0" y="58"/>
                    <a:pt x="0" y="32"/>
                    <a:pt x="16" y="16"/>
                  </a:cubicBezTo>
                  <a:cubicBezTo>
                    <a:pt x="32" y="0"/>
                    <a:pt x="58" y="0"/>
                    <a:pt x="74" y="16"/>
                  </a:cubicBezTo>
                  <a:lnTo>
                    <a:pt x="14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468"/>
            <p:cNvSpPr/>
            <p:nvPr/>
          </p:nvSpPr>
          <p:spPr bwMode="auto">
            <a:xfrm>
              <a:off x="3294063" y="3122613"/>
              <a:ext cx="657225" cy="307975"/>
            </a:xfrm>
            <a:custGeom>
              <a:avLst/>
              <a:gdLst>
                <a:gd name="T0" fmla="*/ 134 w 175"/>
                <a:gd name="T1" fmla="*/ 0 h 82"/>
                <a:gd name="T2" fmla="*/ 175 w 175"/>
                <a:gd name="T3" fmla="*/ 41 h 82"/>
                <a:gd name="T4" fmla="*/ 134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4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4" y="0"/>
                  </a:moveTo>
                  <a:cubicBezTo>
                    <a:pt x="156" y="0"/>
                    <a:pt x="175" y="19"/>
                    <a:pt x="175" y="41"/>
                  </a:cubicBezTo>
                  <a:cubicBezTo>
                    <a:pt x="175" y="64"/>
                    <a:pt x="156" y="82"/>
                    <a:pt x="134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8" y="82"/>
                    <a:pt x="0" y="64"/>
                    <a:pt x="0" y="41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19" y="5"/>
                    <a:pt x="29" y="0"/>
                    <a:pt x="41" y="0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2" name="矩形 3"/>
          <p:cNvSpPr>
            <a:spLocks noChangeArrowheads="1"/>
          </p:cNvSpPr>
          <p:nvPr/>
        </p:nvSpPr>
        <p:spPr bwMode="auto">
          <a:xfrm>
            <a:off x="2200231" y="335359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阶段五</a:t>
            </a:r>
          </a:p>
        </p:txBody>
      </p:sp>
      <p:sp>
        <p:nvSpPr>
          <p:cNvPr id="143" name="文本框 13"/>
          <p:cNvSpPr txBox="1"/>
          <p:nvPr/>
        </p:nvSpPr>
        <p:spPr>
          <a:xfrm>
            <a:off x="686593" y="3618956"/>
            <a:ext cx="2333658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144" name="Group 23"/>
          <p:cNvGrpSpPr/>
          <p:nvPr/>
        </p:nvGrpSpPr>
        <p:grpSpPr>
          <a:xfrm>
            <a:off x="3477649" y="3563144"/>
            <a:ext cx="256945" cy="224003"/>
            <a:chOff x="7540014" y="4306907"/>
            <a:chExt cx="389342" cy="339426"/>
          </a:xfrm>
          <a:solidFill>
            <a:sysClr val="window" lastClr="FFFFFF"/>
          </a:solidFill>
        </p:grpSpPr>
        <p:sp>
          <p:nvSpPr>
            <p:cNvPr id="145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46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47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48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49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0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1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2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3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4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5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56" name="矩形 3"/>
          <p:cNvSpPr>
            <a:spLocks noChangeArrowheads="1"/>
          </p:cNvSpPr>
          <p:nvPr/>
        </p:nvSpPr>
        <p:spPr bwMode="auto">
          <a:xfrm>
            <a:off x="4864801" y="4322345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阶段六</a:t>
            </a:r>
          </a:p>
        </p:txBody>
      </p:sp>
      <p:sp>
        <p:nvSpPr>
          <p:cNvPr id="157" name="文本框 13"/>
          <p:cNvSpPr txBox="1"/>
          <p:nvPr/>
        </p:nvSpPr>
        <p:spPr>
          <a:xfrm>
            <a:off x="5715795" y="4174613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158" name="Group 9"/>
          <p:cNvGrpSpPr/>
          <p:nvPr/>
        </p:nvGrpSpPr>
        <p:grpSpPr>
          <a:xfrm>
            <a:off x="4193937" y="4408421"/>
            <a:ext cx="288608" cy="214010"/>
            <a:chOff x="4572000" y="3414713"/>
            <a:chExt cx="374651" cy="277813"/>
          </a:xfrm>
          <a:solidFill>
            <a:sysClr val="window" lastClr="FFFFFF"/>
          </a:solidFill>
        </p:grpSpPr>
        <p:sp>
          <p:nvSpPr>
            <p:cNvPr id="159" name="Freeform 17"/>
            <p:cNvSpPr/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60" name="Freeform 18"/>
            <p:cNvSpPr/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61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14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14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5" dur="14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6" dur="14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14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14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3" dur="14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4" dur="14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7" dur="1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8" dur="1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4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4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7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7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7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75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75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8" grpId="0"/>
          <p:bldP spid="119" grpId="0"/>
          <p:bldP spid="120" grpId="0"/>
          <p:bldP spid="121" grpId="0"/>
          <p:bldP spid="122" grpId="0" animBg="1"/>
          <p:bldP spid="123" grpId="0"/>
          <p:bldP spid="124" grpId="0"/>
          <p:bldP spid="128" grpId="0"/>
          <p:bldP spid="129" grpId="0"/>
          <p:bldP spid="142" grpId="0"/>
          <p:bldP spid="143" grpId="0"/>
          <p:bldP spid="156" grpId="0"/>
          <p:bldP spid="157" grpId="0"/>
          <p:bldP spid="1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6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4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4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4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4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4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4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4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4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4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4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7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7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7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75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75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8" grpId="0"/>
          <p:bldP spid="119" grpId="0"/>
          <p:bldP spid="120" grpId="0"/>
          <p:bldP spid="121" grpId="0"/>
          <p:bldP spid="122" grpId="0" animBg="1"/>
          <p:bldP spid="123" grpId="0"/>
          <p:bldP spid="124" grpId="0"/>
          <p:bldP spid="128" grpId="0"/>
          <p:bldP spid="129" grpId="0"/>
          <p:bldP spid="142" grpId="0"/>
          <p:bldP spid="143" grpId="0"/>
          <p:bldP spid="156" grpId="0"/>
          <p:bldP spid="157" grpId="0"/>
          <p:bldP spid="16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5085" y="-512202"/>
            <a:ext cx="9254170" cy="616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矩形 58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17375E">
              <a:alpha val="7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51922" y="1707654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第一部分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项目前期规划</a:t>
            </a:r>
            <a:endParaRPr lang="en-US" altLang="zh-CN" sz="3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17896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PART 01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123728" y="1707656"/>
            <a:ext cx="1197175" cy="1197175"/>
            <a:chOff x="1068965" y="491752"/>
            <a:chExt cx="1197175" cy="1197175"/>
          </a:xfrm>
        </p:grpSpPr>
        <p:grpSp>
          <p:nvGrpSpPr>
            <p:cNvPr id="64" name="组合 63"/>
            <p:cNvGrpSpPr/>
            <p:nvPr/>
          </p:nvGrpSpPr>
          <p:grpSpPr>
            <a:xfrm>
              <a:off x="1068965" y="49175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5" name="KSO_Shape"/>
            <p:cNvSpPr/>
            <p:nvPr/>
          </p:nvSpPr>
          <p:spPr bwMode="auto">
            <a:xfrm>
              <a:off x="1288029" y="829734"/>
              <a:ext cx="759046" cy="521208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" name="同心圆 8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2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5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8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1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4810"/>
                                </p:stCondLst>
                                <p:childTnLst>
                                  <p:par>
                                    <p:cTn id="1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60" grpId="0"/>
          <p:bldP spid="62" grpId="0"/>
          <p:bldP spid="1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7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7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0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2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3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4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6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60" grpId="0"/>
          <p:bldP spid="62" grpId="0"/>
          <p:bldP spid="68" grpId="0"/>
          <p:bldP spid="69" grpId="0"/>
          <p:bldP spid="70" grpId="0"/>
          <p:bldP spid="71" grpId="0"/>
          <p:bldP spid="72" grpId="0"/>
          <p:bldP spid="73" grpId="0"/>
          <p:bldP spid="113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关键技术开发</a:t>
            </a:r>
          </a:p>
        </p:txBody>
      </p:sp>
      <p:sp>
        <p:nvSpPr>
          <p:cNvPr id="36" name="Freeform 7"/>
          <p:cNvSpPr/>
          <p:nvPr/>
        </p:nvSpPr>
        <p:spPr bwMode="auto">
          <a:xfrm>
            <a:off x="3136775" y="1205985"/>
            <a:ext cx="1005569" cy="3174831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136616" y="967751"/>
            <a:ext cx="1149740" cy="1149740"/>
            <a:chOff x="2342140" y="893355"/>
            <a:chExt cx="1149740" cy="1149740"/>
          </a:xfrm>
        </p:grpSpPr>
        <p:grpSp>
          <p:nvGrpSpPr>
            <p:cNvPr id="38" name="组合 37"/>
            <p:cNvGrpSpPr/>
            <p:nvPr/>
          </p:nvGrpSpPr>
          <p:grpSpPr>
            <a:xfrm>
              <a:off x="2342140" y="893355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9" name="KSO_Shape"/>
            <p:cNvSpPr/>
            <p:nvPr/>
          </p:nvSpPr>
          <p:spPr bwMode="auto">
            <a:xfrm>
              <a:off x="2678413" y="1165965"/>
              <a:ext cx="489748" cy="56947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630172" y="2286104"/>
            <a:ext cx="1149740" cy="1149740"/>
            <a:chOff x="1835696" y="2211710"/>
            <a:chExt cx="1149740" cy="1149740"/>
          </a:xfrm>
        </p:grpSpPr>
        <p:grpSp>
          <p:nvGrpSpPr>
            <p:cNvPr id="43" name="组合 42"/>
            <p:cNvGrpSpPr/>
            <p:nvPr/>
          </p:nvGrpSpPr>
          <p:grpSpPr>
            <a:xfrm>
              <a:off x="1835696" y="2211710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4" name="KSO_Shape"/>
            <p:cNvSpPr/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78244" y="3510242"/>
            <a:ext cx="1149740" cy="1149740"/>
            <a:chOff x="2483768" y="3435846"/>
            <a:chExt cx="1149740" cy="1149740"/>
          </a:xfrm>
        </p:grpSpPr>
        <p:grpSp>
          <p:nvGrpSpPr>
            <p:cNvPr id="48" name="组合 47"/>
            <p:cNvGrpSpPr/>
            <p:nvPr/>
          </p:nvGrpSpPr>
          <p:grpSpPr>
            <a:xfrm>
              <a:off x="2483768" y="3435846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9" name="KSO_Shape"/>
            <p:cNvSpPr/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455919" y="1327789"/>
            <a:ext cx="10368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55915" y="1640560"/>
            <a:ext cx="120331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点击输入说明文字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82930" y="2658381"/>
            <a:ext cx="13313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82823" y="2980826"/>
            <a:ext cx="11665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点击输入说明文字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63688" y="4064093"/>
            <a:ext cx="11665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777275" y="4380817"/>
            <a:ext cx="11665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点击输入说明文字</a:t>
            </a:r>
          </a:p>
        </p:txBody>
      </p:sp>
      <p:sp>
        <p:nvSpPr>
          <p:cNvPr id="58" name="Line 39"/>
          <p:cNvSpPr>
            <a:spLocks noChangeShapeType="1"/>
          </p:cNvSpPr>
          <p:nvPr/>
        </p:nvSpPr>
        <p:spPr bwMode="auto">
          <a:xfrm>
            <a:off x="4591540" y="1820702"/>
            <a:ext cx="915275" cy="450074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Line 40"/>
          <p:cNvSpPr>
            <a:spLocks noChangeShapeType="1"/>
          </p:cNvSpPr>
          <p:nvPr/>
        </p:nvSpPr>
        <p:spPr bwMode="auto">
          <a:xfrm>
            <a:off x="4118193" y="2813883"/>
            <a:ext cx="1241799" cy="1261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Line 41"/>
          <p:cNvSpPr>
            <a:spLocks noChangeShapeType="1"/>
          </p:cNvSpPr>
          <p:nvPr/>
        </p:nvSpPr>
        <p:spPr bwMode="auto">
          <a:xfrm flipV="1">
            <a:off x="4548270" y="3359378"/>
            <a:ext cx="954357" cy="383256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674990" y="1658514"/>
            <a:ext cx="2281386" cy="2281386"/>
            <a:chOff x="1403648" y="1115468"/>
            <a:chExt cx="1294414" cy="1294414"/>
          </a:xfrm>
        </p:grpSpPr>
        <p:sp>
          <p:nvSpPr>
            <p:cNvPr id="62" name="椭圆 61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65" name="同心圆 64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同心圆 65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687876" y="1485936"/>
              <a:ext cx="725958" cy="541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endParaRPr lang="en-US" altLang="zh-CN" sz="2800" kern="0" dirty="0">
                <a:solidFill>
                  <a:prstClr val="white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交互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 animBg="1"/>
          <p:bldP spid="59" grpId="0" animBg="1"/>
          <p:bldP spid="60" grpId="0" animBg="1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 animBg="1"/>
          <p:bldP spid="59" grpId="0" animBg="1"/>
          <p:bldP spid="60" grpId="0" animBg="1"/>
          <p:bldP spid="67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工作完成比例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367936" y="2237125"/>
            <a:ext cx="963909" cy="923289"/>
            <a:chOff x="1664154" y="1934950"/>
            <a:chExt cx="963741" cy="897257"/>
          </a:xfrm>
        </p:grpSpPr>
        <p:grpSp>
          <p:nvGrpSpPr>
            <p:cNvPr id="46" name="组合 45"/>
            <p:cNvGrpSpPr/>
            <p:nvPr/>
          </p:nvGrpSpPr>
          <p:grpSpPr>
            <a:xfrm rot="18900000">
              <a:off x="1664154" y="1934950"/>
              <a:ext cx="897259" cy="897257"/>
              <a:chOff x="304800" y="673100"/>
              <a:chExt cx="4000500" cy="4000500"/>
            </a:xfrm>
            <a:effectLst>
              <a:outerShdw blurRad="444500" dist="254000" dir="48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66203" y="734507"/>
                <a:ext cx="3877701" cy="387769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807549" y="2188595"/>
              <a:ext cx="820346" cy="40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45%</a:t>
              </a:r>
              <a:endParaRPr kumimoji="0" lang="zh-CN" alt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321508" y="2247208"/>
            <a:ext cx="897415" cy="923289"/>
            <a:chOff x="3293884" y="1912625"/>
            <a:chExt cx="897259" cy="897258"/>
          </a:xfrm>
        </p:grpSpPr>
        <p:grpSp>
          <p:nvGrpSpPr>
            <p:cNvPr id="51" name="组合 50"/>
            <p:cNvGrpSpPr/>
            <p:nvPr/>
          </p:nvGrpSpPr>
          <p:grpSpPr>
            <a:xfrm rot="18900000">
              <a:off x="3293884" y="1912625"/>
              <a:ext cx="897259" cy="897258"/>
              <a:chOff x="304800" y="673100"/>
              <a:chExt cx="4000500" cy="4000500"/>
            </a:xfrm>
            <a:effectLst>
              <a:outerShdw blurRad="444500" dist="254000" dir="52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3" name="同心圆 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66204" y="734505"/>
                <a:ext cx="3877703" cy="3877691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3404406" y="2201081"/>
              <a:ext cx="753231" cy="388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68%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127290" y="2241694"/>
            <a:ext cx="942085" cy="923289"/>
            <a:chOff x="4849324" y="1995712"/>
            <a:chExt cx="941921" cy="897257"/>
          </a:xfrm>
        </p:grpSpPr>
        <p:grpSp>
          <p:nvGrpSpPr>
            <p:cNvPr id="56" name="组合 55"/>
            <p:cNvGrpSpPr/>
            <p:nvPr/>
          </p:nvGrpSpPr>
          <p:grpSpPr>
            <a:xfrm rot="18900000">
              <a:off x="4849324" y="1995712"/>
              <a:ext cx="897259" cy="897257"/>
              <a:chOff x="304800" y="673100"/>
              <a:chExt cx="4000500" cy="4000500"/>
            </a:xfrm>
            <a:effectLst>
              <a:outerShdw blurRad="444500" dist="254000" dir="56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8" name="同心圆 5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66203" y="734507"/>
                <a:ext cx="3877701" cy="387769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4963049" y="2222298"/>
              <a:ext cx="828196" cy="40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79%</a:t>
              </a:r>
              <a:endParaRPr kumimoji="0" lang="zh-CN" alt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976586" y="2235675"/>
            <a:ext cx="951205" cy="923289"/>
            <a:chOff x="6380261" y="2029113"/>
            <a:chExt cx="951040" cy="897257"/>
          </a:xfrm>
        </p:grpSpPr>
        <p:grpSp>
          <p:nvGrpSpPr>
            <p:cNvPr id="61" name="组合 60"/>
            <p:cNvGrpSpPr/>
            <p:nvPr/>
          </p:nvGrpSpPr>
          <p:grpSpPr>
            <a:xfrm rot="18900000">
              <a:off x="6380261" y="2029113"/>
              <a:ext cx="897259" cy="897257"/>
              <a:chOff x="304800" y="673100"/>
              <a:chExt cx="4000500" cy="4000500"/>
            </a:xfrm>
            <a:effectLst>
              <a:outerShdw blurRad="444500" dist="254000" dir="5700000" sx="104000" sy="104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3" name="同心圆 6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66203" y="734507"/>
                <a:ext cx="3877701" cy="387769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501314" y="2303662"/>
              <a:ext cx="829987" cy="40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92%</a:t>
              </a:r>
              <a:endParaRPr kumimoji="0" lang="zh-CN" alt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5" name="Freeform 8"/>
          <p:cNvSpPr/>
          <p:nvPr/>
        </p:nvSpPr>
        <p:spPr bwMode="auto">
          <a:xfrm rot="18900000">
            <a:off x="1411691" y="2579479"/>
            <a:ext cx="1215555" cy="660729"/>
          </a:xfrm>
          <a:custGeom>
            <a:avLst/>
            <a:gdLst>
              <a:gd name="T0" fmla="*/ 8098 w 8105"/>
              <a:gd name="T1" fmla="*/ 0 h 4285"/>
              <a:gd name="T2" fmla="*/ 8105 w 8105"/>
              <a:gd name="T3" fmla="*/ 233 h 4285"/>
              <a:gd name="T4" fmla="*/ 4053 w 8105"/>
              <a:gd name="T5" fmla="*/ 4285 h 4285"/>
              <a:gd name="T6" fmla="*/ 0 w 8105"/>
              <a:gd name="T7" fmla="*/ 233 h 4285"/>
              <a:gd name="T8" fmla="*/ 7 w 8105"/>
              <a:gd name="T9" fmla="*/ 0 h 4285"/>
              <a:gd name="T10" fmla="*/ 1080 w 8105"/>
              <a:gd name="T11" fmla="*/ 0 h 4285"/>
              <a:gd name="T12" fmla="*/ 1071 w 8105"/>
              <a:gd name="T13" fmla="*/ 233 h 4285"/>
              <a:gd name="T14" fmla="*/ 4053 w 8105"/>
              <a:gd name="T15" fmla="*/ 3214 h 4285"/>
              <a:gd name="T16" fmla="*/ 7034 w 8105"/>
              <a:gd name="T17" fmla="*/ 233 h 4285"/>
              <a:gd name="T18" fmla="*/ 7025 w 8105"/>
              <a:gd name="T19" fmla="*/ 0 h 4285"/>
              <a:gd name="T20" fmla="*/ 8098 w 8105"/>
              <a:gd name="T21" fmla="*/ 0 h 4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05" h="4285">
                <a:moveTo>
                  <a:pt x="8098" y="0"/>
                </a:moveTo>
                <a:cubicBezTo>
                  <a:pt x="8103" y="77"/>
                  <a:pt x="8105" y="155"/>
                  <a:pt x="8105" y="233"/>
                </a:cubicBezTo>
                <a:cubicBezTo>
                  <a:pt x="8105" y="2471"/>
                  <a:pt x="6291" y="4285"/>
                  <a:pt x="4053" y="4285"/>
                </a:cubicBezTo>
                <a:cubicBezTo>
                  <a:pt x="1814" y="4285"/>
                  <a:pt x="0" y="2471"/>
                  <a:pt x="0" y="233"/>
                </a:cubicBezTo>
                <a:cubicBezTo>
                  <a:pt x="0" y="155"/>
                  <a:pt x="2" y="77"/>
                  <a:pt x="7" y="0"/>
                </a:cubicBezTo>
                <a:lnTo>
                  <a:pt x="1080" y="0"/>
                </a:lnTo>
                <a:cubicBezTo>
                  <a:pt x="1074" y="77"/>
                  <a:pt x="1071" y="154"/>
                  <a:pt x="1071" y="233"/>
                </a:cubicBezTo>
                <a:cubicBezTo>
                  <a:pt x="1071" y="1879"/>
                  <a:pt x="2406" y="3214"/>
                  <a:pt x="4053" y="3214"/>
                </a:cubicBezTo>
                <a:cubicBezTo>
                  <a:pt x="5699" y="3214"/>
                  <a:pt x="7034" y="1879"/>
                  <a:pt x="7034" y="233"/>
                </a:cubicBezTo>
                <a:cubicBezTo>
                  <a:pt x="7034" y="154"/>
                  <a:pt x="7031" y="77"/>
                  <a:pt x="7025" y="0"/>
                </a:cubicBezTo>
                <a:lnTo>
                  <a:pt x="8098" y="0"/>
                </a:lnTo>
                <a:close/>
              </a:path>
            </a:pathLst>
          </a:custGeom>
          <a:solidFill>
            <a:srgbClr val="17375E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Freeform 7"/>
          <p:cNvSpPr/>
          <p:nvPr/>
        </p:nvSpPr>
        <p:spPr bwMode="auto">
          <a:xfrm rot="19087048">
            <a:off x="3320073" y="2476470"/>
            <a:ext cx="1187878" cy="802771"/>
          </a:xfrm>
          <a:custGeom>
            <a:avLst/>
            <a:gdLst>
              <a:gd name="T0" fmla="*/ 7997 w 8105"/>
              <a:gd name="T1" fmla="*/ 0 h 4984"/>
              <a:gd name="T2" fmla="*/ 8105 w 8105"/>
              <a:gd name="T3" fmla="*/ 932 h 4984"/>
              <a:gd name="T4" fmla="*/ 4053 w 8105"/>
              <a:gd name="T5" fmla="*/ 4984 h 4984"/>
              <a:gd name="T6" fmla="*/ 0 w 8105"/>
              <a:gd name="T7" fmla="*/ 932 h 4984"/>
              <a:gd name="T8" fmla="*/ 108 w 8105"/>
              <a:gd name="T9" fmla="*/ 0 h 4984"/>
              <a:gd name="T10" fmla="*/ 1212 w 8105"/>
              <a:gd name="T11" fmla="*/ 0 h 4984"/>
              <a:gd name="T12" fmla="*/ 1218 w 8105"/>
              <a:gd name="T13" fmla="*/ 6 h 4984"/>
              <a:gd name="T14" fmla="*/ 1071 w 8105"/>
              <a:gd name="T15" fmla="*/ 932 h 4984"/>
              <a:gd name="T16" fmla="*/ 4053 w 8105"/>
              <a:gd name="T17" fmla="*/ 3913 h 4984"/>
              <a:gd name="T18" fmla="*/ 7034 w 8105"/>
              <a:gd name="T19" fmla="*/ 932 h 4984"/>
              <a:gd name="T20" fmla="*/ 6887 w 8105"/>
              <a:gd name="T21" fmla="*/ 6 h 4984"/>
              <a:gd name="T22" fmla="*/ 6893 w 8105"/>
              <a:gd name="T23" fmla="*/ 0 h 4984"/>
              <a:gd name="T24" fmla="*/ 7997 w 8105"/>
              <a:gd name="T25" fmla="*/ 0 h 4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05" h="4984">
                <a:moveTo>
                  <a:pt x="7997" y="0"/>
                </a:moveTo>
                <a:cubicBezTo>
                  <a:pt x="8068" y="299"/>
                  <a:pt x="8105" y="611"/>
                  <a:pt x="8105" y="932"/>
                </a:cubicBezTo>
                <a:cubicBezTo>
                  <a:pt x="8105" y="3170"/>
                  <a:pt x="6291" y="4984"/>
                  <a:pt x="4053" y="4984"/>
                </a:cubicBezTo>
                <a:cubicBezTo>
                  <a:pt x="1814" y="4984"/>
                  <a:pt x="0" y="3170"/>
                  <a:pt x="0" y="932"/>
                </a:cubicBezTo>
                <a:cubicBezTo>
                  <a:pt x="0" y="611"/>
                  <a:pt x="37" y="299"/>
                  <a:pt x="108" y="0"/>
                </a:cubicBezTo>
                <a:lnTo>
                  <a:pt x="1212" y="0"/>
                </a:lnTo>
                <a:lnTo>
                  <a:pt x="1218" y="6"/>
                </a:lnTo>
                <a:cubicBezTo>
                  <a:pt x="1123" y="297"/>
                  <a:pt x="1071" y="609"/>
                  <a:pt x="1071" y="932"/>
                </a:cubicBezTo>
                <a:cubicBezTo>
                  <a:pt x="1071" y="2578"/>
                  <a:pt x="2406" y="3913"/>
                  <a:pt x="4053" y="3913"/>
                </a:cubicBezTo>
                <a:cubicBezTo>
                  <a:pt x="5699" y="3913"/>
                  <a:pt x="7034" y="2578"/>
                  <a:pt x="7034" y="932"/>
                </a:cubicBezTo>
                <a:cubicBezTo>
                  <a:pt x="7034" y="609"/>
                  <a:pt x="6982" y="297"/>
                  <a:pt x="6887" y="6"/>
                </a:cubicBezTo>
                <a:lnTo>
                  <a:pt x="6893" y="0"/>
                </a:lnTo>
                <a:lnTo>
                  <a:pt x="7997" y="0"/>
                </a:lnTo>
                <a:close/>
              </a:path>
            </a:pathLst>
          </a:custGeom>
          <a:solidFill>
            <a:srgbClr val="FFC000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Freeform 6"/>
          <p:cNvSpPr/>
          <p:nvPr/>
        </p:nvSpPr>
        <p:spPr bwMode="auto">
          <a:xfrm rot="19290703">
            <a:off x="5060464" y="2335143"/>
            <a:ext cx="1214489" cy="945740"/>
          </a:xfrm>
          <a:custGeom>
            <a:avLst/>
            <a:gdLst>
              <a:gd name="T0" fmla="*/ 7492 w 8105"/>
              <a:gd name="T1" fmla="*/ 0 h 6195"/>
              <a:gd name="T2" fmla="*/ 8105 w 8105"/>
              <a:gd name="T3" fmla="*/ 2143 h 6195"/>
              <a:gd name="T4" fmla="*/ 4052 w 8105"/>
              <a:gd name="T5" fmla="*/ 6195 h 6195"/>
              <a:gd name="T6" fmla="*/ 0 w 8105"/>
              <a:gd name="T7" fmla="*/ 2143 h 6195"/>
              <a:gd name="T8" fmla="*/ 612 w 8105"/>
              <a:gd name="T9" fmla="*/ 0 h 6195"/>
              <a:gd name="T10" fmla="*/ 1957 w 8105"/>
              <a:gd name="T11" fmla="*/ 0 h 6195"/>
              <a:gd name="T12" fmla="*/ 1968 w 8105"/>
              <a:gd name="T13" fmla="*/ 11 h 6195"/>
              <a:gd name="T14" fmla="*/ 1071 w 8105"/>
              <a:gd name="T15" fmla="*/ 2143 h 6195"/>
              <a:gd name="T16" fmla="*/ 4052 w 8105"/>
              <a:gd name="T17" fmla="*/ 5124 h 6195"/>
              <a:gd name="T18" fmla="*/ 7033 w 8105"/>
              <a:gd name="T19" fmla="*/ 2143 h 6195"/>
              <a:gd name="T20" fmla="*/ 6136 w 8105"/>
              <a:gd name="T21" fmla="*/ 11 h 6195"/>
              <a:gd name="T22" fmla="*/ 6147 w 8105"/>
              <a:gd name="T23" fmla="*/ 0 h 6195"/>
              <a:gd name="T24" fmla="*/ 7492 w 8105"/>
              <a:gd name="T25" fmla="*/ 0 h 6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05" h="6195">
                <a:moveTo>
                  <a:pt x="7492" y="0"/>
                </a:moveTo>
                <a:cubicBezTo>
                  <a:pt x="7880" y="622"/>
                  <a:pt x="8105" y="1356"/>
                  <a:pt x="8105" y="2143"/>
                </a:cubicBezTo>
                <a:cubicBezTo>
                  <a:pt x="8105" y="4381"/>
                  <a:pt x="6290" y="6195"/>
                  <a:pt x="4052" y="6195"/>
                </a:cubicBezTo>
                <a:cubicBezTo>
                  <a:pt x="1814" y="6195"/>
                  <a:pt x="0" y="4381"/>
                  <a:pt x="0" y="2143"/>
                </a:cubicBezTo>
                <a:cubicBezTo>
                  <a:pt x="0" y="1356"/>
                  <a:pt x="224" y="622"/>
                  <a:pt x="612" y="0"/>
                </a:cubicBezTo>
                <a:lnTo>
                  <a:pt x="1957" y="0"/>
                </a:lnTo>
                <a:lnTo>
                  <a:pt x="1968" y="11"/>
                </a:lnTo>
                <a:cubicBezTo>
                  <a:pt x="1415" y="552"/>
                  <a:pt x="1071" y="1307"/>
                  <a:pt x="1071" y="2143"/>
                </a:cubicBezTo>
                <a:cubicBezTo>
                  <a:pt x="1071" y="3789"/>
                  <a:pt x="2406" y="5124"/>
                  <a:pt x="4052" y="5124"/>
                </a:cubicBezTo>
                <a:cubicBezTo>
                  <a:pt x="5699" y="5124"/>
                  <a:pt x="7033" y="3789"/>
                  <a:pt x="7033" y="2143"/>
                </a:cubicBezTo>
                <a:cubicBezTo>
                  <a:pt x="7033" y="1307"/>
                  <a:pt x="6690" y="552"/>
                  <a:pt x="6136" y="11"/>
                </a:cubicBezTo>
                <a:lnTo>
                  <a:pt x="6147" y="0"/>
                </a:lnTo>
                <a:lnTo>
                  <a:pt x="7492" y="0"/>
                </a:lnTo>
                <a:close/>
              </a:path>
            </a:pathLst>
          </a:custGeom>
          <a:solidFill>
            <a:srgbClr val="17375E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Freeform 5"/>
          <p:cNvSpPr/>
          <p:nvPr/>
        </p:nvSpPr>
        <p:spPr bwMode="auto">
          <a:xfrm rot="19810786">
            <a:off x="6859697" y="2138995"/>
            <a:ext cx="1169909" cy="1141444"/>
          </a:xfrm>
          <a:custGeom>
            <a:avLst/>
            <a:gdLst>
              <a:gd name="T0" fmla="*/ 5799 w 8105"/>
              <a:gd name="T1" fmla="*/ 0 h 7710"/>
              <a:gd name="T2" fmla="*/ 8105 w 8105"/>
              <a:gd name="T3" fmla="*/ 3658 h 7710"/>
              <a:gd name="T4" fmla="*/ 4052 w 8105"/>
              <a:gd name="T5" fmla="*/ 7710 h 7710"/>
              <a:gd name="T6" fmla="*/ 0 w 8105"/>
              <a:gd name="T7" fmla="*/ 3658 h 7710"/>
              <a:gd name="T8" fmla="*/ 2306 w 8105"/>
              <a:gd name="T9" fmla="*/ 0 h 7710"/>
              <a:gd name="T10" fmla="*/ 3128 w 8105"/>
              <a:gd name="T11" fmla="*/ 823 h 7710"/>
              <a:gd name="T12" fmla="*/ 1071 w 8105"/>
              <a:gd name="T13" fmla="*/ 3658 h 7710"/>
              <a:gd name="T14" fmla="*/ 4052 w 8105"/>
              <a:gd name="T15" fmla="*/ 6639 h 7710"/>
              <a:gd name="T16" fmla="*/ 7034 w 8105"/>
              <a:gd name="T17" fmla="*/ 3658 h 7710"/>
              <a:gd name="T18" fmla="*/ 4976 w 8105"/>
              <a:gd name="T19" fmla="*/ 823 h 7710"/>
              <a:gd name="T20" fmla="*/ 5799 w 8105"/>
              <a:gd name="T21" fmla="*/ 0 h 7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05" h="7710">
                <a:moveTo>
                  <a:pt x="5799" y="0"/>
                </a:moveTo>
                <a:cubicBezTo>
                  <a:pt x="7163" y="653"/>
                  <a:pt x="8105" y="2045"/>
                  <a:pt x="8105" y="3658"/>
                </a:cubicBezTo>
                <a:cubicBezTo>
                  <a:pt x="8105" y="5896"/>
                  <a:pt x="6291" y="7710"/>
                  <a:pt x="4052" y="7710"/>
                </a:cubicBezTo>
                <a:cubicBezTo>
                  <a:pt x="1814" y="7710"/>
                  <a:pt x="0" y="5896"/>
                  <a:pt x="0" y="3658"/>
                </a:cubicBezTo>
                <a:cubicBezTo>
                  <a:pt x="0" y="2045"/>
                  <a:pt x="942" y="653"/>
                  <a:pt x="2306" y="0"/>
                </a:cubicBezTo>
                <a:lnTo>
                  <a:pt x="3128" y="823"/>
                </a:lnTo>
                <a:cubicBezTo>
                  <a:pt x="1934" y="1212"/>
                  <a:pt x="1071" y="2334"/>
                  <a:pt x="1071" y="3658"/>
                </a:cubicBezTo>
                <a:cubicBezTo>
                  <a:pt x="1071" y="5304"/>
                  <a:pt x="2406" y="6639"/>
                  <a:pt x="4052" y="6639"/>
                </a:cubicBezTo>
                <a:cubicBezTo>
                  <a:pt x="5699" y="6639"/>
                  <a:pt x="7034" y="5304"/>
                  <a:pt x="7034" y="3658"/>
                </a:cubicBezTo>
                <a:cubicBezTo>
                  <a:pt x="7034" y="2334"/>
                  <a:pt x="6171" y="1212"/>
                  <a:pt x="4976" y="823"/>
                </a:cubicBezTo>
                <a:lnTo>
                  <a:pt x="5799" y="0"/>
                </a:lnTo>
                <a:close/>
              </a:path>
            </a:pathLst>
          </a:custGeom>
          <a:solidFill>
            <a:srgbClr val="FFC000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390002" y="1491630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70" name="流程图: 可选过程 69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添加标题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5785" y="1491630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73" name="流程图: 可选过程 72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添加标题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996217" y="1491630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76" name="流程图: 可选过程 75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添加标题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891785" y="1491630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79" name="流程图: 可选过程 78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添加标题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187624" y="3534831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027275" y="3534831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96502" y="3534831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740718" y="3534831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81" grpId="0"/>
      <p:bldP spid="82" grpId="0"/>
      <p:bldP spid="83" grpId="0"/>
      <p:bldP spid="84" grpId="0"/>
      <p:bldP spid="8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1184649" y="250504"/>
            <a:ext cx="142090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月计划完成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1511396" y="1275606"/>
            <a:ext cx="1" cy="3358759"/>
          </a:xfrm>
          <a:prstGeom prst="straightConnector1">
            <a:avLst/>
          </a:prstGeom>
          <a:solidFill>
            <a:srgbClr val="0070C0"/>
          </a:solidFill>
          <a:ln w="9525" cap="flat" cmpd="sng" algn="ctr">
            <a:solidFill>
              <a:srgbClr val="17375E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/>
          <p:nvPr/>
        </p:nvCxnSpPr>
        <p:spPr>
          <a:xfrm>
            <a:off x="1511892" y="4634365"/>
            <a:ext cx="6719256" cy="579"/>
          </a:xfrm>
          <a:prstGeom prst="straightConnector1">
            <a:avLst/>
          </a:prstGeom>
          <a:solidFill>
            <a:srgbClr val="0070C0"/>
          </a:solidFill>
          <a:ln w="9525" cap="flat" cmpd="sng" algn="ctr">
            <a:solidFill>
              <a:srgbClr val="17375E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7" name="组合 36"/>
          <p:cNvGrpSpPr/>
          <p:nvPr/>
        </p:nvGrpSpPr>
        <p:grpSpPr>
          <a:xfrm>
            <a:off x="1726195" y="3670295"/>
            <a:ext cx="1388221" cy="589507"/>
            <a:chOff x="2582250" y="5541358"/>
            <a:chExt cx="2076669" cy="882316"/>
          </a:xfrm>
        </p:grpSpPr>
        <p:grpSp>
          <p:nvGrpSpPr>
            <p:cNvPr id="38" name="组合 37"/>
            <p:cNvGrpSpPr/>
            <p:nvPr/>
          </p:nvGrpSpPr>
          <p:grpSpPr>
            <a:xfrm>
              <a:off x="2582250" y="5541358"/>
              <a:ext cx="2076669" cy="882316"/>
              <a:chOff x="2582250" y="5541358"/>
              <a:chExt cx="2076669" cy="882316"/>
            </a:xfrm>
          </p:grpSpPr>
          <p:sp>
            <p:nvSpPr>
              <p:cNvPr id="40" name="圆角矩形 39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rgbClr val="17375E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9" name="矩形 38"/>
            <p:cNvSpPr>
              <a:spLocks noChangeArrowheads="1"/>
            </p:cNvSpPr>
            <p:nvPr/>
          </p:nvSpPr>
          <p:spPr bwMode="auto">
            <a:xfrm>
              <a:off x="2810880" y="575476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一月份</a:t>
              </a:r>
            </a:p>
          </p:txBody>
        </p:sp>
      </p:grpSp>
      <p:sp>
        <p:nvSpPr>
          <p:cNvPr id="42" name="矩形 87"/>
          <p:cNvSpPr>
            <a:spLocks noChangeArrowheads="1"/>
          </p:cNvSpPr>
          <p:nvPr/>
        </p:nvSpPr>
        <p:spPr bwMode="auto">
          <a:xfrm>
            <a:off x="1833350" y="2092839"/>
            <a:ext cx="1178675" cy="12771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3417524" y="3030236"/>
            <a:ext cx="1388221" cy="589507"/>
            <a:chOff x="5112345" y="4583380"/>
            <a:chExt cx="2076669" cy="882316"/>
          </a:xfrm>
        </p:grpSpPr>
        <p:grpSp>
          <p:nvGrpSpPr>
            <p:cNvPr id="44" name="组合 43"/>
            <p:cNvGrpSpPr/>
            <p:nvPr/>
          </p:nvGrpSpPr>
          <p:grpSpPr>
            <a:xfrm>
              <a:off x="5112345" y="4583380"/>
              <a:ext cx="2076669" cy="882316"/>
              <a:chOff x="2582250" y="5541358"/>
              <a:chExt cx="2076669" cy="882316"/>
            </a:xfrm>
          </p:grpSpPr>
          <p:sp>
            <p:nvSpPr>
              <p:cNvPr id="46" name="圆角矩形 45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rgbClr val="FFC000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5295532" y="4806812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二月份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矩形 87"/>
          <p:cNvSpPr>
            <a:spLocks noChangeArrowheads="1"/>
          </p:cNvSpPr>
          <p:nvPr/>
        </p:nvSpPr>
        <p:spPr bwMode="auto">
          <a:xfrm>
            <a:off x="3494300" y="1473040"/>
            <a:ext cx="1178675" cy="12771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3316814" y="1275607"/>
            <a:ext cx="1191" cy="3305747"/>
          </a:xfrm>
          <a:prstGeom prst="line">
            <a:avLst/>
          </a:prstGeom>
          <a:solidFill>
            <a:srgbClr val="0070C0"/>
          </a:solidFill>
          <a:ln w="9525" cap="flat" cmpd="sng" algn="ctr">
            <a:solidFill>
              <a:srgbClr val="17375E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0" name="组合 49"/>
          <p:cNvGrpSpPr/>
          <p:nvPr/>
        </p:nvGrpSpPr>
        <p:grpSpPr>
          <a:xfrm>
            <a:off x="5013750" y="2421831"/>
            <a:ext cx="1388221" cy="589507"/>
            <a:chOff x="7500172" y="3672780"/>
            <a:chExt cx="2076669" cy="882316"/>
          </a:xfrm>
        </p:grpSpPr>
        <p:grpSp>
          <p:nvGrpSpPr>
            <p:cNvPr id="51" name="组合 50"/>
            <p:cNvGrpSpPr/>
            <p:nvPr/>
          </p:nvGrpSpPr>
          <p:grpSpPr>
            <a:xfrm>
              <a:off x="7500172" y="3672780"/>
              <a:ext cx="2076669" cy="882316"/>
              <a:chOff x="2582250" y="5541358"/>
              <a:chExt cx="2076669" cy="882316"/>
            </a:xfrm>
          </p:grpSpPr>
          <p:sp>
            <p:nvSpPr>
              <p:cNvPr id="53" name="圆角矩形 52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rgbClr val="17375E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52" name="矩形 51"/>
            <p:cNvSpPr>
              <a:spLocks noChangeArrowheads="1"/>
            </p:cNvSpPr>
            <p:nvPr/>
          </p:nvSpPr>
          <p:spPr bwMode="auto">
            <a:xfrm>
              <a:off x="7648408" y="392449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三月份</a:t>
              </a:r>
            </a:p>
          </p:txBody>
        </p:sp>
      </p:grpSp>
      <p:cxnSp>
        <p:nvCxnSpPr>
          <p:cNvPr id="55" name="直接连接符 54"/>
          <p:cNvCxnSpPr/>
          <p:nvPr/>
        </p:nvCxnSpPr>
        <p:spPr>
          <a:xfrm flipH="1">
            <a:off x="4905241" y="1275607"/>
            <a:ext cx="1191" cy="3305747"/>
          </a:xfrm>
          <a:prstGeom prst="line">
            <a:avLst/>
          </a:prstGeom>
          <a:solidFill>
            <a:srgbClr val="0070C0"/>
          </a:solidFill>
          <a:ln w="9525" cap="flat" cmpd="sng" algn="ctr">
            <a:solidFill>
              <a:srgbClr val="17375E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矩形 87"/>
          <p:cNvSpPr>
            <a:spLocks noChangeArrowheads="1"/>
          </p:cNvSpPr>
          <p:nvPr/>
        </p:nvSpPr>
        <p:spPr bwMode="auto">
          <a:xfrm>
            <a:off x="5067161" y="3057488"/>
            <a:ext cx="1178675" cy="12771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6572907" y="1784212"/>
            <a:ext cx="1388221" cy="589507"/>
            <a:chOff x="9832547" y="2718456"/>
            <a:chExt cx="2076669" cy="882316"/>
          </a:xfrm>
        </p:grpSpPr>
        <p:grpSp>
          <p:nvGrpSpPr>
            <p:cNvPr id="58" name="组合 57"/>
            <p:cNvGrpSpPr/>
            <p:nvPr/>
          </p:nvGrpSpPr>
          <p:grpSpPr>
            <a:xfrm>
              <a:off x="9832547" y="2718456"/>
              <a:ext cx="2076669" cy="882316"/>
              <a:chOff x="2582250" y="5541358"/>
              <a:chExt cx="2076669" cy="882316"/>
            </a:xfrm>
          </p:grpSpPr>
          <p:sp>
            <p:nvSpPr>
              <p:cNvPr id="60" name="圆角矩形 59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rgbClr val="FFC000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59" name="矩形 58"/>
            <p:cNvSpPr>
              <a:spLocks noChangeArrowheads="1"/>
            </p:cNvSpPr>
            <p:nvPr/>
          </p:nvSpPr>
          <p:spPr bwMode="auto">
            <a:xfrm>
              <a:off x="10054058" y="2961968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四月份</a:t>
              </a:r>
            </a:p>
          </p:txBody>
        </p:sp>
      </p:grpSp>
      <p:sp>
        <p:nvSpPr>
          <p:cNvPr id="62" name="矩形 87"/>
          <p:cNvSpPr>
            <a:spLocks noChangeArrowheads="1"/>
          </p:cNvSpPr>
          <p:nvPr/>
        </p:nvSpPr>
        <p:spPr bwMode="auto">
          <a:xfrm>
            <a:off x="6675302" y="2414388"/>
            <a:ext cx="1178675" cy="12771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6514571" y="1275607"/>
            <a:ext cx="0" cy="3305747"/>
          </a:xfrm>
          <a:prstGeom prst="line">
            <a:avLst/>
          </a:prstGeom>
          <a:solidFill>
            <a:srgbClr val="0070C0"/>
          </a:solidFill>
          <a:ln w="9525" cap="flat" cmpd="sng" algn="ctr">
            <a:solidFill>
              <a:srgbClr val="17375E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1120185" y="1481138"/>
            <a:ext cx="400105" cy="1860002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添加标题文字内容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"/>
                            </p:stCondLst>
                            <p:childTnLst>
                              <p:par>
                                <p:cTn id="5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8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8" grpId="0"/>
      <p:bldP spid="56" grpId="0"/>
      <p:bldP spid="62" grpId="0"/>
      <p:bldP spid="64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工作完成季度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65126" y="2225119"/>
            <a:ext cx="502336" cy="324607"/>
          </a:xfrm>
          <a:prstGeom prst="rect">
            <a:avLst/>
          </a:prstGeom>
          <a:noFill/>
        </p:spPr>
        <p:txBody>
          <a:bodyPr wrap="square" lIns="69284" tIns="34641" rIns="69284" bIns="34641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-114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82%</a:t>
            </a:r>
            <a:endParaRPr kumimoji="0" lang="zh-CN" altLang="en-US" sz="1800" b="0" i="0" u="none" strike="noStrike" kern="0" cap="none" spc="-114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74407" y="2340605"/>
            <a:ext cx="502336" cy="324607"/>
          </a:xfrm>
          <a:prstGeom prst="rect">
            <a:avLst/>
          </a:prstGeom>
          <a:noFill/>
        </p:spPr>
        <p:txBody>
          <a:bodyPr wrap="square" lIns="69284" tIns="34641" rIns="69284" bIns="34641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-114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73%</a:t>
            </a:r>
            <a:endParaRPr kumimoji="0" lang="zh-CN" altLang="en-US" sz="1800" b="0" i="0" u="none" strike="noStrike" kern="0" cap="none" spc="-114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47054" y="2657319"/>
            <a:ext cx="502336" cy="324607"/>
          </a:xfrm>
          <a:prstGeom prst="rect">
            <a:avLst/>
          </a:prstGeom>
          <a:noFill/>
        </p:spPr>
        <p:txBody>
          <a:bodyPr wrap="square" lIns="69284" tIns="34641" rIns="69284" bIns="34641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-114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56%</a:t>
            </a:r>
            <a:endParaRPr kumimoji="0" lang="zh-CN" altLang="en-US" sz="1800" b="0" i="0" u="none" strike="noStrike" kern="0" cap="none" spc="-114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89759" y="3023012"/>
            <a:ext cx="502336" cy="324607"/>
          </a:xfrm>
          <a:prstGeom prst="rect">
            <a:avLst/>
          </a:prstGeom>
          <a:noFill/>
        </p:spPr>
        <p:txBody>
          <a:bodyPr wrap="square" lIns="69284" tIns="34641" rIns="69284" bIns="34641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-114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32%</a:t>
            </a:r>
            <a:endParaRPr kumimoji="0" lang="zh-CN" altLang="en-US" sz="1800" b="0" i="0" u="none" strike="noStrike" kern="0" cap="none" spc="-114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grpSp>
        <p:nvGrpSpPr>
          <p:cNvPr id="56" name="组合 55"/>
          <p:cNvGrpSpPr/>
          <p:nvPr/>
        </p:nvGrpSpPr>
        <p:grpSpPr>
          <a:xfrm rot="5400000" flipH="1">
            <a:off x="6047631" y="2356681"/>
            <a:ext cx="1674944" cy="2159770"/>
            <a:chOff x="8155995" y="3063800"/>
            <a:chExt cx="4110065" cy="2647126"/>
          </a:xfrm>
          <a:effectLst>
            <a:outerShdw blurRad="114300" dist="88900" algn="l" rotWithShape="0">
              <a:prstClr val="black">
                <a:alpha val="22000"/>
              </a:prstClr>
            </a:outerShdw>
          </a:effectLst>
        </p:grpSpPr>
        <p:sp>
          <p:nvSpPr>
            <p:cNvPr id="57" name="矩形 56"/>
            <p:cNvSpPr/>
            <p:nvPr/>
          </p:nvSpPr>
          <p:spPr>
            <a:xfrm>
              <a:off x="8156003" y="3063800"/>
              <a:ext cx="1680799" cy="332667"/>
            </a:xfrm>
            <a:prstGeom prst="rect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9889504" y="3063800"/>
              <a:ext cx="2376556" cy="332667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156001" y="3899089"/>
              <a:ext cx="1555419" cy="332667"/>
            </a:xfrm>
            <a:prstGeom prst="rect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763824" y="3899089"/>
              <a:ext cx="2199274" cy="332667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8155998" y="4671503"/>
              <a:ext cx="1174131" cy="332667"/>
            </a:xfrm>
            <a:prstGeom prst="rect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381625" y="4671501"/>
              <a:ext cx="1660158" cy="332667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8155995" y="5378253"/>
              <a:ext cx="810249" cy="332667"/>
            </a:xfrm>
            <a:prstGeom prst="rect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9018774" y="5378259"/>
              <a:ext cx="1145643" cy="332667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34069" y="2158383"/>
            <a:ext cx="1302758" cy="1137185"/>
            <a:chOff x="1397291" y="3132277"/>
            <a:chExt cx="1948823" cy="1702026"/>
          </a:xfrm>
        </p:grpSpPr>
        <p:grpSp>
          <p:nvGrpSpPr>
            <p:cNvPr id="66" name="组合 65"/>
            <p:cNvGrpSpPr/>
            <p:nvPr/>
          </p:nvGrpSpPr>
          <p:grpSpPr>
            <a:xfrm>
              <a:off x="1397291" y="3132277"/>
              <a:ext cx="1948823" cy="1702026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9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7" name="Freeform 7"/>
            <p:cNvSpPr/>
            <p:nvPr/>
          </p:nvSpPr>
          <p:spPr bwMode="auto">
            <a:xfrm>
              <a:off x="1650672" y="3357062"/>
              <a:ext cx="1442061" cy="1252455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17375E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907194" y="3791887"/>
              <a:ext cx="1185538" cy="43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第一月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934062" y="2726975"/>
            <a:ext cx="1302758" cy="1137185"/>
            <a:chOff x="2893203" y="3983290"/>
            <a:chExt cx="1948823" cy="1702026"/>
          </a:xfrm>
        </p:grpSpPr>
        <p:grpSp>
          <p:nvGrpSpPr>
            <p:cNvPr id="72" name="组合 71"/>
            <p:cNvGrpSpPr/>
            <p:nvPr/>
          </p:nvGrpSpPr>
          <p:grpSpPr>
            <a:xfrm>
              <a:off x="2893203" y="3983290"/>
              <a:ext cx="1948823" cy="1702026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75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" name="Freeform 7"/>
            <p:cNvSpPr/>
            <p:nvPr/>
          </p:nvSpPr>
          <p:spPr bwMode="auto">
            <a:xfrm>
              <a:off x="3146586" y="4181609"/>
              <a:ext cx="1442061" cy="1252455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FFC000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17006" y="4568805"/>
              <a:ext cx="1185538" cy="43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第二月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929283" y="2148977"/>
            <a:ext cx="1302758" cy="1137185"/>
            <a:chOff x="4381974" y="3118200"/>
            <a:chExt cx="1948823" cy="1702026"/>
          </a:xfrm>
        </p:grpSpPr>
        <p:grpSp>
          <p:nvGrpSpPr>
            <p:cNvPr id="78" name="组合 77"/>
            <p:cNvGrpSpPr/>
            <p:nvPr/>
          </p:nvGrpSpPr>
          <p:grpSpPr>
            <a:xfrm>
              <a:off x="4381974" y="3118200"/>
              <a:ext cx="1948823" cy="1702026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81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9" name="Freeform 7"/>
            <p:cNvSpPr/>
            <p:nvPr/>
          </p:nvSpPr>
          <p:spPr bwMode="auto">
            <a:xfrm>
              <a:off x="4635357" y="3316519"/>
              <a:ext cx="1442061" cy="1252455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17375E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91878" y="3730069"/>
              <a:ext cx="1185538" cy="43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第三月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925619" y="3306773"/>
            <a:ext cx="1302758" cy="1137185"/>
            <a:chOff x="4376494" y="4851074"/>
            <a:chExt cx="1948823" cy="1702026"/>
          </a:xfrm>
        </p:grpSpPr>
        <p:grpSp>
          <p:nvGrpSpPr>
            <p:cNvPr id="84" name="组合 83"/>
            <p:cNvGrpSpPr/>
            <p:nvPr/>
          </p:nvGrpSpPr>
          <p:grpSpPr>
            <a:xfrm>
              <a:off x="4376494" y="4851074"/>
              <a:ext cx="1948823" cy="1702026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87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5" name="Freeform 7"/>
            <p:cNvSpPr/>
            <p:nvPr/>
          </p:nvSpPr>
          <p:spPr bwMode="auto">
            <a:xfrm>
              <a:off x="4629876" y="5049394"/>
              <a:ext cx="1442061" cy="1252455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FFC000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886398" y="5462945"/>
              <a:ext cx="1185538" cy="43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第四月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706903" y="2164078"/>
            <a:ext cx="3656760" cy="2105541"/>
            <a:chOff x="7041153" y="3140803"/>
            <a:chExt cx="5470223" cy="3151364"/>
          </a:xfrm>
        </p:grpSpPr>
        <p:cxnSp>
          <p:nvCxnSpPr>
            <p:cNvPr id="90" name="直接箭头连接符 89"/>
            <p:cNvCxnSpPr/>
            <p:nvPr/>
          </p:nvCxnSpPr>
          <p:spPr>
            <a:xfrm>
              <a:off x="8039682" y="6292167"/>
              <a:ext cx="4471694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91" name="直接箭头连接符 90"/>
            <p:cNvCxnSpPr/>
            <p:nvPr/>
          </p:nvCxnSpPr>
          <p:spPr>
            <a:xfrm flipV="1">
              <a:off x="8039039" y="3140803"/>
              <a:ext cx="0" cy="313069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92" name="TextBox 91"/>
            <p:cNvSpPr txBox="1"/>
            <p:nvPr/>
          </p:nvSpPr>
          <p:spPr>
            <a:xfrm>
              <a:off x="7041153" y="3398595"/>
              <a:ext cx="997887" cy="41457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第四月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041153" y="4232255"/>
              <a:ext cx="997887" cy="41457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第三月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041153" y="5004668"/>
              <a:ext cx="997887" cy="41457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第二月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041153" y="5677402"/>
              <a:ext cx="997887" cy="41457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第一月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357015" y="1277991"/>
            <a:ext cx="2184598" cy="789703"/>
            <a:chOff x="6084168" y="1274556"/>
            <a:chExt cx="2317853" cy="814392"/>
          </a:xfrm>
        </p:grpSpPr>
        <p:sp>
          <p:nvSpPr>
            <p:cNvPr id="97" name="TextBox 96"/>
            <p:cNvSpPr txBox="1"/>
            <p:nvPr/>
          </p:nvSpPr>
          <p:spPr>
            <a:xfrm>
              <a:off x="6084168" y="1514664"/>
              <a:ext cx="2317853" cy="574284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您的内容打在这里，或者通过您的内容打在这里，或者您的内容打在这里，或者您的内容打在这里，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109640" y="1274556"/>
              <a:ext cx="1008112" cy="293947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华文黑体" pitchFamily="2" charset="-122"/>
                </a:rPr>
                <a:t>添加标题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5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5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5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5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9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工作执行过程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4733" y="3435846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12509" y="3435846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07111" y="3443811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70379" y="3443811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42" name="燕尾形箭头 41"/>
          <p:cNvSpPr/>
          <p:nvPr/>
        </p:nvSpPr>
        <p:spPr>
          <a:xfrm>
            <a:off x="467544" y="2283718"/>
            <a:ext cx="8208912" cy="228600"/>
          </a:xfrm>
          <a:prstGeom prst="notchedRightArrow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1" tIns="45716" rIns="91431" bIns="45716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9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83076" y="1491630"/>
            <a:ext cx="1697385" cy="1697385"/>
            <a:chOff x="1278794" y="3334906"/>
            <a:chExt cx="914014" cy="914014"/>
          </a:xfrm>
        </p:grpSpPr>
        <p:grpSp>
          <p:nvGrpSpPr>
            <p:cNvPr id="44" name="组合 43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477940" y="3742514"/>
              <a:ext cx="513771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第一阶段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746134" y="1495340"/>
            <a:ext cx="1697385" cy="1697385"/>
            <a:chOff x="1278794" y="3334906"/>
            <a:chExt cx="914014" cy="914014"/>
          </a:xfrm>
        </p:grpSpPr>
        <p:grpSp>
          <p:nvGrpSpPr>
            <p:cNvPr id="49" name="组合 48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同心圆 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477940" y="3740516"/>
              <a:ext cx="513771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第二阶段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688516" y="1491630"/>
            <a:ext cx="1697385" cy="1697385"/>
            <a:chOff x="1278794" y="3334906"/>
            <a:chExt cx="914014" cy="914014"/>
          </a:xfrm>
        </p:grpSpPr>
        <p:grpSp>
          <p:nvGrpSpPr>
            <p:cNvPr id="54" name="组合 53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477940" y="3742514"/>
              <a:ext cx="513771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第三阶段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619031" y="1498505"/>
            <a:ext cx="1697385" cy="1697385"/>
            <a:chOff x="1278794" y="3334906"/>
            <a:chExt cx="914014" cy="914014"/>
          </a:xfrm>
        </p:grpSpPr>
        <p:grpSp>
          <p:nvGrpSpPr>
            <p:cNvPr id="59" name="组合 58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477940" y="3738812"/>
              <a:ext cx="513771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第四阶段</a:t>
              </a:r>
            </a:p>
          </p:txBody>
        </p:sp>
      </p:grpSp>
      <p:sp>
        <p:nvSpPr>
          <p:cNvPr id="63" name="椭圆 62"/>
          <p:cNvSpPr/>
          <p:nvPr/>
        </p:nvSpPr>
        <p:spPr>
          <a:xfrm>
            <a:off x="824277" y="1347614"/>
            <a:ext cx="645364" cy="645364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2783180" y="1347614"/>
            <a:ext cx="645364" cy="645364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760524" y="1354159"/>
            <a:ext cx="645364" cy="645364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707078" y="1354159"/>
            <a:ext cx="645364" cy="645364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7" name="Freeform 34"/>
          <p:cNvSpPr>
            <a:spLocks noEditPoints="1"/>
          </p:cNvSpPr>
          <p:nvPr/>
        </p:nvSpPr>
        <p:spPr bwMode="auto">
          <a:xfrm>
            <a:off x="1000830" y="1498505"/>
            <a:ext cx="334257" cy="343054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Freeform 26"/>
          <p:cNvSpPr>
            <a:spLocks noEditPoints="1"/>
          </p:cNvSpPr>
          <p:nvPr/>
        </p:nvSpPr>
        <p:spPr bwMode="auto">
          <a:xfrm>
            <a:off x="2952968" y="1519255"/>
            <a:ext cx="305788" cy="302082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9" name="Freeform 35"/>
          <p:cNvSpPr>
            <a:spLocks noEditPoints="1"/>
          </p:cNvSpPr>
          <p:nvPr/>
        </p:nvSpPr>
        <p:spPr bwMode="auto">
          <a:xfrm>
            <a:off x="6895784" y="1535551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Freeform 20"/>
          <p:cNvSpPr>
            <a:spLocks noEditPoints="1"/>
          </p:cNvSpPr>
          <p:nvPr/>
        </p:nvSpPr>
        <p:spPr bwMode="auto">
          <a:xfrm>
            <a:off x="4949998" y="1491630"/>
            <a:ext cx="287664" cy="361960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1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 p14:presetBounceEnd="5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61000" fill="hold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1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1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61000" fill="hold" nodeType="withEffect" p14:presetBounceEnd="5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1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1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4" accel="46100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4" dur="1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5" dur="1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6100" fill="hold" grpId="0" nodeType="withEffect" p14:presetBounceEnd="5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8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9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46100" fill="hold" grpId="0" nodeType="withEffect" p14:presetBounceEnd="5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2" dur="1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3" dur="1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46100" fill="hold" grpId="0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6" dur="1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7" dur="1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1" grpId="0"/>
          <p:bldP spid="4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61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61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4" accel="461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61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461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461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1" grpId="0"/>
          <p:bldP spid="4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项目成果展示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64693" y="1499343"/>
            <a:ext cx="2501127" cy="113249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8" name="圆角矩形 4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0" name="Round Diagonal Corner Rectangle 3"/>
          <p:cNvSpPr/>
          <p:nvPr/>
        </p:nvSpPr>
        <p:spPr bwMode="auto">
          <a:xfrm rot="5400000">
            <a:off x="6784510" y="1089564"/>
            <a:ext cx="1187734" cy="2020094"/>
          </a:xfrm>
          <a:prstGeom prst="round2Diag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8207" tIns="49104" rIns="98207" bIns="49104" numCol="1" rtlCol="0" anchor="t" anchorCtr="0" compatLnSpc="1"/>
          <a:lstStyle/>
          <a:p>
            <a:pPr algn="ctr" defTabSz="981710" fontAlgn="base">
              <a:spcBef>
                <a:spcPct val="0"/>
              </a:spcBef>
              <a:spcAft>
                <a:spcPct val="0"/>
              </a:spcAft>
            </a:pPr>
            <a:endParaRPr lang="en-US" sz="6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51" name="Round Diagonal Corner Rectangle 180"/>
          <p:cNvSpPr/>
          <p:nvPr/>
        </p:nvSpPr>
        <p:spPr bwMode="auto">
          <a:xfrm rot="5400000">
            <a:off x="6784510" y="2568833"/>
            <a:ext cx="1187732" cy="2020090"/>
          </a:xfrm>
          <a:prstGeom prst="round2DiagRect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8207" tIns="49104" rIns="98207" bIns="49104" numCol="1" rtlCol="0" anchor="t" anchorCtr="0" compatLnSpc="1"/>
          <a:lstStyle/>
          <a:p>
            <a:pPr marL="0" marR="0" lvl="0" indent="0" algn="ctr" defTabSz="98171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915760" y="1718295"/>
            <a:ext cx="621046" cy="6210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41"/>
          <p:cNvGrpSpPr/>
          <p:nvPr/>
        </p:nvGrpSpPr>
        <p:grpSpPr bwMode="auto">
          <a:xfrm>
            <a:off x="1628948" y="1718294"/>
            <a:ext cx="1458171" cy="799752"/>
            <a:chOff x="0" y="0"/>
            <a:chExt cx="2419" cy="1343"/>
          </a:xfrm>
        </p:grpSpPr>
        <p:sp>
          <p:nvSpPr>
            <p:cNvPr id="56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57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58" name="Freeform 9"/>
          <p:cNvSpPr>
            <a:spLocks noEditPoints="1"/>
          </p:cNvSpPr>
          <p:nvPr/>
        </p:nvSpPr>
        <p:spPr bwMode="auto">
          <a:xfrm>
            <a:off x="1059255" y="1909038"/>
            <a:ext cx="281960" cy="224466"/>
          </a:xfrm>
          <a:custGeom>
            <a:avLst/>
            <a:gdLst>
              <a:gd name="T0" fmla="*/ 54 w 159"/>
              <a:gd name="T1" fmla="*/ 126 h 128"/>
              <a:gd name="T2" fmla="*/ 57 w 159"/>
              <a:gd name="T3" fmla="*/ 127 h 128"/>
              <a:gd name="T4" fmla="*/ 81 w 159"/>
              <a:gd name="T5" fmla="*/ 105 h 128"/>
              <a:gd name="T6" fmla="*/ 54 w 159"/>
              <a:gd name="T7" fmla="*/ 91 h 128"/>
              <a:gd name="T8" fmla="*/ 54 w 159"/>
              <a:gd name="T9" fmla="*/ 126 h 128"/>
              <a:gd name="T10" fmla="*/ 154 w 159"/>
              <a:gd name="T11" fmla="*/ 1 h 128"/>
              <a:gd name="T12" fmla="*/ 3 w 159"/>
              <a:gd name="T13" fmla="*/ 54 h 128"/>
              <a:gd name="T14" fmla="*/ 2 w 159"/>
              <a:gd name="T15" fmla="*/ 58 h 128"/>
              <a:gd name="T16" fmla="*/ 35 w 159"/>
              <a:gd name="T17" fmla="*/ 71 h 128"/>
              <a:gd name="T18" fmla="*/ 35 w 159"/>
              <a:gd name="T19" fmla="*/ 71 h 128"/>
              <a:gd name="T20" fmla="*/ 54 w 159"/>
              <a:gd name="T21" fmla="*/ 79 h 128"/>
              <a:gd name="T22" fmla="*/ 148 w 159"/>
              <a:gd name="T23" fmla="*/ 10 h 128"/>
              <a:gd name="T24" fmla="*/ 150 w 159"/>
              <a:gd name="T25" fmla="*/ 12 h 128"/>
              <a:gd name="T26" fmla="*/ 83 w 159"/>
              <a:gd name="T27" fmla="*/ 85 h 128"/>
              <a:gd name="T28" fmla="*/ 83 w 159"/>
              <a:gd name="T29" fmla="*/ 85 h 128"/>
              <a:gd name="T30" fmla="*/ 79 w 159"/>
              <a:gd name="T31" fmla="*/ 89 h 128"/>
              <a:gd name="T32" fmla="*/ 84 w 159"/>
              <a:gd name="T33" fmla="*/ 92 h 128"/>
              <a:gd name="T34" fmla="*/ 84 w 159"/>
              <a:gd name="T35" fmla="*/ 92 h 128"/>
              <a:gd name="T36" fmla="*/ 127 w 159"/>
              <a:gd name="T37" fmla="*/ 115 h 128"/>
              <a:gd name="T38" fmla="*/ 133 w 159"/>
              <a:gd name="T39" fmla="*/ 112 h 128"/>
              <a:gd name="T40" fmla="*/ 158 w 159"/>
              <a:gd name="T41" fmla="*/ 5 h 128"/>
              <a:gd name="T42" fmla="*/ 154 w 159"/>
              <a:gd name="T43" fmla="*/ 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9" h="128">
                <a:moveTo>
                  <a:pt x="54" y="126"/>
                </a:moveTo>
                <a:cubicBezTo>
                  <a:pt x="54" y="128"/>
                  <a:pt x="55" y="128"/>
                  <a:pt x="57" y="127"/>
                </a:cubicBezTo>
                <a:cubicBezTo>
                  <a:pt x="59" y="125"/>
                  <a:pt x="81" y="105"/>
                  <a:pt x="81" y="105"/>
                </a:cubicBezTo>
                <a:cubicBezTo>
                  <a:pt x="54" y="91"/>
                  <a:pt x="54" y="91"/>
                  <a:pt x="54" y="91"/>
                </a:cubicBezTo>
                <a:cubicBezTo>
                  <a:pt x="54" y="126"/>
                  <a:pt x="54" y="126"/>
                  <a:pt x="54" y="126"/>
                </a:cubicBezTo>
                <a:close/>
                <a:moveTo>
                  <a:pt x="154" y="1"/>
                </a:moveTo>
                <a:cubicBezTo>
                  <a:pt x="151" y="2"/>
                  <a:pt x="5" y="53"/>
                  <a:pt x="3" y="54"/>
                </a:cubicBezTo>
                <a:cubicBezTo>
                  <a:pt x="0" y="55"/>
                  <a:pt x="0" y="57"/>
                  <a:pt x="2" y="58"/>
                </a:cubicBezTo>
                <a:cubicBezTo>
                  <a:pt x="6" y="60"/>
                  <a:pt x="35" y="71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54" y="79"/>
                  <a:pt x="54" y="79"/>
                  <a:pt x="54" y="79"/>
                </a:cubicBezTo>
                <a:cubicBezTo>
                  <a:pt x="54" y="79"/>
                  <a:pt x="147" y="11"/>
                  <a:pt x="148" y="10"/>
                </a:cubicBezTo>
                <a:cubicBezTo>
                  <a:pt x="150" y="9"/>
                  <a:pt x="151" y="11"/>
                  <a:pt x="150" y="12"/>
                </a:cubicBezTo>
                <a:cubicBezTo>
                  <a:pt x="149" y="13"/>
                  <a:pt x="83" y="85"/>
                  <a:pt x="83" y="85"/>
                </a:cubicBezTo>
                <a:cubicBezTo>
                  <a:pt x="83" y="85"/>
                  <a:pt x="83" y="85"/>
                  <a:pt x="83" y="85"/>
                </a:cubicBezTo>
                <a:cubicBezTo>
                  <a:pt x="79" y="89"/>
                  <a:pt x="79" y="89"/>
                  <a:pt x="79" y="89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124" y="113"/>
                  <a:pt x="127" y="115"/>
                </a:cubicBezTo>
                <a:cubicBezTo>
                  <a:pt x="129" y="116"/>
                  <a:pt x="132" y="115"/>
                  <a:pt x="133" y="112"/>
                </a:cubicBezTo>
                <a:cubicBezTo>
                  <a:pt x="134" y="108"/>
                  <a:pt x="158" y="7"/>
                  <a:pt x="158" y="5"/>
                </a:cubicBezTo>
                <a:cubicBezTo>
                  <a:pt x="159" y="2"/>
                  <a:pt x="157" y="0"/>
                  <a:pt x="154" y="1"/>
                </a:cubicBezTo>
                <a:close/>
              </a:path>
            </a:pathLst>
          </a:custGeom>
          <a:solidFill>
            <a:srgbClr val="17375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596793" y="1499343"/>
            <a:ext cx="2501127" cy="113249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0" name="圆角矩形 5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747860" y="1718295"/>
            <a:ext cx="621046" cy="6210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3" name="同心圆 6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5" name="Group 41"/>
          <p:cNvGrpSpPr/>
          <p:nvPr/>
        </p:nvGrpSpPr>
        <p:grpSpPr bwMode="auto">
          <a:xfrm>
            <a:off x="4461048" y="1718294"/>
            <a:ext cx="1458171" cy="799752"/>
            <a:chOff x="0" y="0"/>
            <a:chExt cx="2419" cy="1343"/>
          </a:xfrm>
        </p:grpSpPr>
        <p:sp>
          <p:nvSpPr>
            <p:cNvPr id="66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67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68" name="Freeform 8"/>
          <p:cNvSpPr>
            <a:spLocks noEditPoints="1"/>
          </p:cNvSpPr>
          <p:nvPr/>
        </p:nvSpPr>
        <p:spPr bwMode="auto">
          <a:xfrm>
            <a:off x="3936150" y="1949300"/>
            <a:ext cx="244466" cy="242244"/>
          </a:xfrm>
          <a:custGeom>
            <a:avLst/>
            <a:gdLst>
              <a:gd name="T0" fmla="*/ 18 w 138"/>
              <a:gd name="T1" fmla="*/ 69 h 138"/>
              <a:gd name="T2" fmla="*/ 0 w 138"/>
              <a:gd name="T3" fmla="*/ 69 h 138"/>
              <a:gd name="T4" fmla="*/ 0 w 138"/>
              <a:gd name="T5" fmla="*/ 121 h 138"/>
              <a:gd name="T6" fmla="*/ 18 w 138"/>
              <a:gd name="T7" fmla="*/ 138 h 138"/>
              <a:gd name="T8" fmla="*/ 69 w 138"/>
              <a:gd name="T9" fmla="*/ 138 h 138"/>
              <a:gd name="T10" fmla="*/ 69 w 138"/>
              <a:gd name="T11" fmla="*/ 121 h 138"/>
              <a:gd name="T12" fmla="*/ 18 w 138"/>
              <a:gd name="T13" fmla="*/ 121 h 138"/>
              <a:gd name="T14" fmla="*/ 18 w 138"/>
              <a:gd name="T15" fmla="*/ 69 h 138"/>
              <a:gd name="T16" fmla="*/ 121 w 138"/>
              <a:gd name="T17" fmla="*/ 86 h 138"/>
              <a:gd name="T18" fmla="*/ 52 w 138"/>
              <a:gd name="T19" fmla="*/ 86 h 138"/>
              <a:gd name="T20" fmla="*/ 52 w 138"/>
              <a:gd name="T21" fmla="*/ 18 h 138"/>
              <a:gd name="T22" fmla="*/ 121 w 138"/>
              <a:gd name="T23" fmla="*/ 18 h 138"/>
              <a:gd name="T24" fmla="*/ 121 w 138"/>
              <a:gd name="T25" fmla="*/ 86 h 138"/>
              <a:gd name="T26" fmla="*/ 121 w 138"/>
              <a:gd name="T27" fmla="*/ 0 h 138"/>
              <a:gd name="T28" fmla="*/ 52 w 138"/>
              <a:gd name="T29" fmla="*/ 0 h 138"/>
              <a:gd name="T30" fmla="*/ 35 w 138"/>
              <a:gd name="T31" fmla="*/ 17 h 138"/>
              <a:gd name="T32" fmla="*/ 35 w 138"/>
              <a:gd name="T33" fmla="*/ 86 h 138"/>
              <a:gd name="T34" fmla="*/ 52 w 138"/>
              <a:gd name="T35" fmla="*/ 103 h 138"/>
              <a:gd name="T36" fmla="*/ 121 w 138"/>
              <a:gd name="T37" fmla="*/ 103 h 138"/>
              <a:gd name="T38" fmla="*/ 138 w 138"/>
              <a:gd name="T39" fmla="*/ 86 h 138"/>
              <a:gd name="T40" fmla="*/ 138 w 138"/>
              <a:gd name="T41" fmla="*/ 18 h 138"/>
              <a:gd name="T42" fmla="*/ 121 w 138"/>
              <a:gd name="T4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8" h="138">
                <a:moveTo>
                  <a:pt x="18" y="69"/>
                </a:moveTo>
                <a:cubicBezTo>
                  <a:pt x="0" y="69"/>
                  <a:pt x="0" y="69"/>
                  <a:pt x="0" y="69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30"/>
                  <a:pt x="8" y="138"/>
                  <a:pt x="18" y="138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18" y="121"/>
                  <a:pt x="18" y="121"/>
                  <a:pt x="18" y="121"/>
                </a:cubicBezTo>
                <a:cubicBezTo>
                  <a:pt x="18" y="69"/>
                  <a:pt x="18" y="69"/>
                  <a:pt x="18" y="69"/>
                </a:cubicBezTo>
                <a:close/>
                <a:moveTo>
                  <a:pt x="121" y="86"/>
                </a:moveTo>
                <a:cubicBezTo>
                  <a:pt x="52" y="86"/>
                  <a:pt x="52" y="86"/>
                  <a:pt x="52" y="86"/>
                </a:cubicBezTo>
                <a:cubicBezTo>
                  <a:pt x="52" y="18"/>
                  <a:pt x="52" y="18"/>
                  <a:pt x="52" y="18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86"/>
                  <a:pt x="121" y="86"/>
                  <a:pt x="121" y="86"/>
                </a:cubicBezTo>
                <a:close/>
                <a:moveTo>
                  <a:pt x="121" y="0"/>
                </a:moveTo>
                <a:cubicBezTo>
                  <a:pt x="52" y="0"/>
                  <a:pt x="52" y="0"/>
                  <a:pt x="52" y="0"/>
                </a:cubicBezTo>
                <a:cubicBezTo>
                  <a:pt x="42" y="0"/>
                  <a:pt x="35" y="8"/>
                  <a:pt x="35" y="17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96"/>
                  <a:pt x="42" y="103"/>
                  <a:pt x="52" y="103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130" y="103"/>
                  <a:pt x="138" y="96"/>
                  <a:pt x="138" y="86"/>
                </a:cubicBezTo>
                <a:cubicBezTo>
                  <a:pt x="138" y="18"/>
                  <a:pt x="138" y="18"/>
                  <a:pt x="138" y="18"/>
                </a:cubicBezTo>
                <a:cubicBezTo>
                  <a:pt x="138" y="8"/>
                  <a:pt x="130" y="0"/>
                  <a:pt x="12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764693" y="2959843"/>
            <a:ext cx="2501127" cy="113249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0" name="圆角矩形 6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15760" y="3178795"/>
            <a:ext cx="621046" cy="6210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5" name="Group 41"/>
          <p:cNvGrpSpPr/>
          <p:nvPr/>
        </p:nvGrpSpPr>
        <p:grpSpPr bwMode="auto">
          <a:xfrm>
            <a:off x="1628948" y="3178794"/>
            <a:ext cx="1458171" cy="799752"/>
            <a:chOff x="0" y="0"/>
            <a:chExt cx="2419" cy="1343"/>
          </a:xfrm>
        </p:grpSpPr>
        <p:sp>
          <p:nvSpPr>
            <p:cNvPr id="76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77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78" name="Freeform 7"/>
          <p:cNvSpPr/>
          <p:nvPr/>
        </p:nvSpPr>
        <p:spPr bwMode="auto">
          <a:xfrm>
            <a:off x="1051254" y="3340414"/>
            <a:ext cx="296209" cy="297806"/>
          </a:xfrm>
          <a:custGeom>
            <a:avLst/>
            <a:gdLst>
              <a:gd name="T0" fmla="*/ 48 w 167"/>
              <a:gd name="T1" fmla="*/ 170 h 170"/>
              <a:gd name="T2" fmla="*/ 18 w 167"/>
              <a:gd name="T3" fmla="*/ 158 h 170"/>
              <a:gd name="T4" fmla="*/ 20 w 167"/>
              <a:gd name="T5" fmla="*/ 97 h 170"/>
              <a:gd name="T6" fmla="*/ 105 w 167"/>
              <a:gd name="T7" fmla="*/ 12 h 170"/>
              <a:gd name="T8" fmla="*/ 135 w 167"/>
              <a:gd name="T9" fmla="*/ 3 h 170"/>
              <a:gd name="T10" fmla="*/ 157 w 167"/>
              <a:gd name="T11" fmla="*/ 24 h 170"/>
              <a:gd name="T12" fmla="*/ 148 w 167"/>
              <a:gd name="T13" fmla="*/ 54 h 170"/>
              <a:gd name="T14" fmla="*/ 66 w 167"/>
              <a:gd name="T15" fmla="*/ 136 h 170"/>
              <a:gd name="T16" fmla="*/ 51 w 167"/>
              <a:gd name="T17" fmla="*/ 143 h 170"/>
              <a:gd name="T18" fmla="*/ 38 w 167"/>
              <a:gd name="T19" fmla="*/ 139 h 170"/>
              <a:gd name="T20" fmla="*/ 41 w 167"/>
              <a:gd name="T21" fmla="*/ 110 h 170"/>
              <a:gd name="T22" fmla="*/ 98 w 167"/>
              <a:gd name="T23" fmla="*/ 53 h 170"/>
              <a:gd name="T24" fmla="*/ 106 w 167"/>
              <a:gd name="T25" fmla="*/ 53 h 170"/>
              <a:gd name="T26" fmla="*/ 106 w 167"/>
              <a:gd name="T27" fmla="*/ 62 h 170"/>
              <a:gd name="T28" fmla="*/ 49 w 167"/>
              <a:gd name="T29" fmla="*/ 119 h 170"/>
              <a:gd name="T30" fmla="*/ 46 w 167"/>
              <a:gd name="T31" fmla="*/ 130 h 170"/>
              <a:gd name="T32" fmla="*/ 50 w 167"/>
              <a:gd name="T33" fmla="*/ 132 h 170"/>
              <a:gd name="T34" fmla="*/ 58 w 167"/>
              <a:gd name="T35" fmla="*/ 127 h 170"/>
              <a:gd name="T36" fmla="*/ 139 w 167"/>
              <a:gd name="T37" fmla="*/ 46 h 170"/>
              <a:gd name="T38" fmla="*/ 145 w 167"/>
              <a:gd name="T39" fmla="*/ 27 h 170"/>
              <a:gd name="T40" fmla="*/ 132 w 167"/>
              <a:gd name="T41" fmla="*/ 14 h 170"/>
              <a:gd name="T42" fmla="*/ 114 w 167"/>
              <a:gd name="T43" fmla="*/ 20 h 170"/>
              <a:gd name="T44" fmla="*/ 29 w 167"/>
              <a:gd name="T45" fmla="*/ 105 h 170"/>
              <a:gd name="T46" fmla="*/ 27 w 167"/>
              <a:gd name="T47" fmla="*/ 150 h 170"/>
              <a:gd name="T48" fmla="*/ 71 w 167"/>
              <a:gd name="T49" fmla="*/ 148 h 170"/>
              <a:gd name="T50" fmla="*/ 156 w 167"/>
              <a:gd name="T51" fmla="*/ 63 h 170"/>
              <a:gd name="T52" fmla="*/ 165 w 167"/>
              <a:gd name="T53" fmla="*/ 63 h 170"/>
              <a:gd name="T54" fmla="*/ 165 w 167"/>
              <a:gd name="T55" fmla="*/ 71 h 170"/>
              <a:gd name="T56" fmla="*/ 80 w 167"/>
              <a:gd name="T57" fmla="*/ 156 h 170"/>
              <a:gd name="T58" fmla="*/ 48 w 167"/>
              <a:gd name="T59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7" h="170">
                <a:moveTo>
                  <a:pt x="48" y="170"/>
                </a:moveTo>
                <a:cubicBezTo>
                  <a:pt x="37" y="170"/>
                  <a:pt x="26" y="166"/>
                  <a:pt x="18" y="158"/>
                </a:cubicBezTo>
                <a:cubicBezTo>
                  <a:pt x="4" y="143"/>
                  <a:pt x="0" y="117"/>
                  <a:pt x="20" y="97"/>
                </a:cubicBezTo>
                <a:cubicBezTo>
                  <a:pt x="32" y="85"/>
                  <a:pt x="81" y="36"/>
                  <a:pt x="105" y="12"/>
                </a:cubicBezTo>
                <a:cubicBezTo>
                  <a:pt x="114" y="3"/>
                  <a:pt x="125" y="0"/>
                  <a:pt x="135" y="3"/>
                </a:cubicBezTo>
                <a:cubicBezTo>
                  <a:pt x="146" y="5"/>
                  <a:pt x="154" y="14"/>
                  <a:pt x="157" y="24"/>
                </a:cubicBezTo>
                <a:cubicBezTo>
                  <a:pt x="160" y="35"/>
                  <a:pt x="156" y="46"/>
                  <a:pt x="148" y="54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2" y="140"/>
                  <a:pt x="57" y="143"/>
                  <a:pt x="51" y="143"/>
                </a:cubicBezTo>
                <a:cubicBezTo>
                  <a:pt x="46" y="144"/>
                  <a:pt x="41" y="142"/>
                  <a:pt x="38" y="139"/>
                </a:cubicBezTo>
                <a:cubicBezTo>
                  <a:pt x="31" y="133"/>
                  <a:pt x="30" y="121"/>
                  <a:pt x="41" y="110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1"/>
                  <a:pt x="104" y="51"/>
                  <a:pt x="106" y="53"/>
                </a:cubicBezTo>
                <a:cubicBezTo>
                  <a:pt x="109" y="55"/>
                  <a:pt x="109" y="59"/>
                  <a:pt x="106" y="62"/>
                </a:cubicBezTo>
                <a:cubicBezTo>
                  <a:pt x="49" y="119"/>
                  <a:pt x="49" y="119"/>
                  <a:pt x="49" y="119"/>
                </a:cubicBezTo>
                <a:cubicBezTo>
                  <a:pt x="44" y="124"/>
                  <a:pt x="44" y="128"/>
                  <a:pt x="46" y="130"/>
                </a:cubicBezTo>
                <a:cubicBezTo>
                  <a:pt x="47" y="131"/>
                  <a:pt x="48" y="132"/>
                  <a:pt x="50" y="132"/>
                </a:cubicBezTo>
                <a:cubicBezTo>
                  <a:pt x="52" y="131"/>
                  <a:pt x="55" y="130"/>
                  <a:pt x="58" y="127"/>
                </a:cubicBezTo>
                <a:cubicBezTo>
                  <a:pt x="139" y="46"/>
                  <a:pt x="139" y="46"/>
                  <a:pt x="139" y="46"/>
                </a:cubicBezTo>
                <a:cubicBezTo>
                  <a:pt x="145" y="40"/>
                  <a:pt x="147" y="34"/>
                  <a:pt x="145" y="27"/>
                </a:cubicBezTo>
                <a:cubicBezTo>
                  <a:pt x="144" y="21"/>
                  <a:pt x="138" y="16"/>
                  <a:pt x="132" y="14"/>
                </a:cubicBezTo>
                <a:cubicBezTo>
                  <a:pt x="126" y="13"/>
                  <a:pt x="119" y="15"/>
                  <a:pt x="114" y="20"/>
                </a:cubicBezTo>
                <a:cubicBezTo>
                  <a:pt x="89" y="45"/>
                  <a:pt x="41" y="93"/>
                  <a:pt x="29" y="105"/>
                </a:cubicBezTo>
                <a:cubicBezTo>
                  <a:pt x="13" y="121"/>
                  <a:pt x="17" y="139"/>
                  <a:pt x="27" y="150"/>
                </a:cubicBezTo>
                <a:cubicBezTo>
                  <a:pt x="37" y="160"/>
                  <a:pt x="55" y="164"/>
                  <a:pt x="71" y="148"/>
                </a:cubicBezTo>
                <a:cubicBezTo>
                  <a:pt x="156" y="63"/>
                  <a:pt x="156" y="63"/>
                  <a:pt x="156" y="63"/>
                </a:cubicBezTo>
                <a:cubicBezTo>
                  <a:pt x="159" y="60"/>
                  <a:pt x="162" y="60"/>
                  <a:pt x="165" y="63"/>
                </a:cubicBezTo>
                <a:cubicBezTo>
                  <a:pt x="167" y="65"/>
                  <a:pt x="167" y="69"/>
                  <a:pt x="165" y="71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70" y="166"/>
                  <a:pt x="58" y="170"/>
                  <a:pt x="48" y="170"/>
                </a:cubicBezTo>
                <a:close/>
              </a:path>
            </a:pathLst>
          </a:custGeom>
          <a:solidFill>
            <a:srgbClr val="17375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3598045" y="2959843"/>
            <a:ext cx="2501127" cy="113249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0" name="圆角矩形 7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749112" y="3178795"/>
            <a:ext cx="621046" cy="6210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3" name="同心圆 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5" name="Group 41"/>
          <p:cNvGrpSpPr/>
          <p:nvPr/>
        </p:nvGrpSpPr>
        <p:grpSpPr bwMode="auto">
          <a:xfrm>
            <a:off x="4462300" y="3178794"/>
            <a:ext cx="1458171" cy="799752"/>
            <a:chOff x="0" y="0"/>
            <a:chExt cx="2419" cy="1343"/>
          </a:xfrm>
        </p:grpSpPr>
        <p:sp>
          <p:nvSpPr>
            <p:cNvPr id="86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87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88" name="Freeform 6"/>
          <p:cNvSpPr>
            <a:spLocks noEditPoints="1"/>
          </p:cNvSpPr>
          <p:nvPr/>
        </p:nvSpPr>
        <p:spPr bwMode="auto">
          <a:xfrm>
            <a:off x="3939464" y="3361898"/>
            <a:ext cx="272212" cy="276322"/>
          </a:xfrm>
          <a:custGeom>
            <a:avLst/>
            <a:gdLst>
              <a:gd name="T0" fmla="*/ 13 w 154"/>
              <a:gd name="T1" fmla="*/ 28 h 158"/>
              <a:gd name="T2" fmla="*/ 34 w 154"/>
              <a:gd name="T3" fmla="*/ 28 h 158"/>
              <a:gd name="T4" fmla="*/ 43 w 154"/>
              <a:gd name="T5" fmla="*/ 73 h 158"/>
              <a:gd name="T6" fmla="*/ 13 w 154"/>
              <a:gd name="T7" fmla="*/ 28 h 158"/>
              <a:gd name="T8" fmla="*/ 77 w 154"/>
              <a:gd name="T9" fmla="*/ 11 h 158"/>
              <a:gd name="T10" fmla="*/ 110 w 154"/>
              <a:gd name="T11" fmla="*/ 24 h 158"/>
              <a:gd name="T12" fmla="*/ 77 w 154"/>
              <a:gd name="T13" fmla="*/ 37 h 158"/>
              <a:gd name="T14" fmla="*/ 45 w 154"/>
              <a:gd name="T15" fmla="*/ 24 h 158"/>
              <a:gd name="T16" fmla="*/ 77 w 154"/>
              <a:gd name="T17" fmla="*/ 11 h 158"/>
              <a:gd name="T18" fmla="*/ 111 w 154"/>
              <a:gd name="T19" fmla="*/ 73 h 158"/>
              <a:gd name="T20" fmla="*/ 121 w 154"/>
              <a:gd name="T21" fmla="*/ 28 h 158"/>
              <a:gd name="T22" fmla="*/ 142 w 154"/>
              <a:gd name="T23" fmla="*/ 28 h 158"/>
              <a:gd name="T24" fmla="*/ 111 w 154"/>
              <a:gd name="T25" fmla="*/ 73 h 158"/>
              <a:gd name="T26" fmla="*/ 87 w 154"/>
              <a:gd name="T27" fmla="*/ 116 h 158"/>
              <a:gd name="T28" fmla="*/ 112 w 154"/>
              <a:gd name="T29" fmla="*/ 87 h 158"/>
              <a:gd name="T30" fmla="*/ 154 w 154"/>
              <a:gd name="T31" fmla="*/ 22 h 158"/>
              <a:gd name="T32" fmla="*/ 148 w 154"/>
              <a:gd name="T33" fmla="*/ 16 h 158"/>
              <a:gd name="T34" fmla="*/ 119 w 154"/>
              <a:gd name="T35" fmla="*/ 16 h 158"/>
              <a:gd name="T36" fmla="*/ 77 w 154"/>
              <a:gd name="T37" fmla="*/ 0 h 158"/>
              <a:gd name="T38" fmla="*/ 36 w 154"/>
              <a:gd name="T39" fmla="*/ 16 h 158"/>
              <a:gd name="T40" fmla="*/ 6 w 154"/>
              <a:gd name="T41" fmla="*/ 16 h 158"/>
              <a:gd name="T42" fmla="*/ 0 w 154"/>
              <a:gd name="T43" fmla="*/ 22 h 158"/>
              <a:gd name="T44" fmla="*/ 42 w 154"/>
              <a:gd name="T45" fmla="*/ 87 h 158"/>
              <a:gd name="T46" fmla="*/ 67 w 154"/>
              <a:gd name="T47" fmla="*/ 116 h 158"/>
              <a:gd name="T48" fmla="*/ 67 w 154"/>
              <a:gd name="T49" fmla="*/ 128 h 158"/>
              <a:gd name="T50" fmla="*/ 39 w 154"/>
              <a:gd name="T51" fmla="*/ 143 h 158"/>
              <a:gd name="T52" fmla="*/ 77 w 154"/>
              <a:gd name="T53" fmla="*/ 158 h 158"/>
              <a:gd name="T54" fmla="*/ 115 w 154"/>
              <a:gd name="T55" fmla="*/ 143 h 158"/>
              <a:gd name="T56" fmla="*/ 87 w 154"/>
              <a:gd name="T57" fmla="*/ 128 h 158"/>
              <a:gd name="T58" fmla="*/ 87 w 154"/>
              <a:gd name="T59" fmla="*/ 11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4" h="158">
                <a:moveTo>
                  <a:pt x="13" y="28"/>
                </a:moveTo>
                <a:cubicBezTo>
                  <a:pt x="34" y="28"/>
                  <a:pt x="34" y="28"/>
                  <a:pt x="34" y="28"/>
                </a:cubicBezTo>
                <a:cubicBezTo>
                  <a:pt x="35" y="49"/>
                  <a:pt x="39" y="63"/>
                  <a:pt x="43" y="73"/>
                </a:cubicBezTo>
                <a:cubicBezTo>
                  <a:pt x="28" y="63"/>
                  <a:pt x="15" y="51"/>
                  <a:pt x="13" y="28"/>
                </a:cubicBezTo>
                <a:close/>
                <a:moveTo>
                  <a:pt x="77" y="11"/>
                </a:moveTo>
                <a:cubicBezTo>
                  <a:pt x="101" y="11"/>
                  <a:pt x="110" y="20"/>
                  <a:pt x="110" y="24"/>
                </a:cubicBezTo>
                <a:cubicBezTo>
                  <a:pt x="110" y="27"/>
                  <a:pt x="101" y="37"/>
                  <a:pt x="77" y="37"/>
                </a:cubicBezTo>
                <a:cubicBezTo>
                  <a:pt x="54" y="37"/>
                  <a:pt x="45" y="27"/>
                  <a:pt x="45" y="24"/>
                </a:cubicBezTo>
                <a:cubicBezTo>
                  <a:pt x="45" y="20"/>
                  <a:pt x="54" y="11"/>
                  <a:pt x="77" y="11"/>
                </a:cubicBezTo>
                <a:close/>
                <a:moveTo>
                  <a:pt x="111" y="73"/>
                </a:moveTo>
                <a:cubicBezTo>
                  <a:pt x="116" y="63"/>
                  <a:pt x="120" y="49"/>
                  <a:pt x="121" y="28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40" y="51"/>
                  <a:pt x="126" y="63"/>
                  <a:pt x="111" y="73"/>
                </a:cubicBezTo>
                <a:close/>
                <a:moveTo>
                  <a:pt x="87" y="116"/>
                </a:moveTo>
                <a:cubicBezTo>
                  <a:pt x="87" y="104"/>
                  <a:pt x="97" y="97"/>
                  <a:pt x="112" y="87"/>
                </a:cubicBezTo>
                <a:cubicBezTo>
                  <a:pt x="131" y="74"/>
                  <a:pt x="154" y="59"/>
                  <a:pt x="154" y="22"/>
                </a:cubicBezTo>
                <a:cubicBezTo>
                  <a:pt x="154" y="19"/>
                  <a:pt x="152" y="16"/>
                  <a:pt x="148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5" y="8"/>
                  <a:pt x="102" y="0"/>
                  <a:pt x="77" y="0"/>
                </a:cubicBezTo>
                <a:cubicBezTo>
                  <a:pt x="52" y="0"/>
                  <a:pt x="40" y="8"/>
                  <a:pt x="3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3" y="16"/>
                  <a:pt x="0" y="19"/>
                  <a:pt x="0" y="22"/>
                </a:cubicBezTo>
                <a:cubicBezTo>
                  <a:pt x="0" y="59"/>
                  <a:pt x="24" y="74"/>
                  <a:pt x="42" y="87"/>
                </a:cubicBezTo>
                <a:cubicBezTo>
                  <a:pt x="58" y="97"/>
                  <a:pt x="67" y="104"/>
                  <a:pt x="67" y="116"/>
                </a:cubicBezTo>
                <a:cubicBezTo>
                  <a:pt x="67" y="128"/>
                  <a:pt x="67" y="128"/>
                  <a:pt x="67" y="128"/>
                </a:cubicBezTo>
                <a:cubicBezTo>
                  <a:pt x="51" y="129"/>
                  <a:pt x="39" y="135"/>
                  <a:pt x="39" y="143"/>
                </a:cubicBezTo>
                <a:cubicBezTo>
                  <a:pt x="39" y="151"/>
                  <a:pt x="56" y="158"/>
                  <a:pt x="77" y="158"/>
                </a:cubicBezTo>
                <a:cubicBezTo>
                  <a:pt x="98" y="158"/>
                  <a:pt x="115" y="151"/>
                  <a:pt x="115" y="143"/>
                </a:cubicBezTo>
                <a:cubicBezTo>
                  <a:pt x="115" y="135"/>
                  <a:pt x="104" y="129"/>
                  <a:pt x="87" y="128"/>
                </a:cubicBezTo>
                <a:cubicBezTo>
                  <a:pt x="87" y="116"/>
                  <a:pt x="87" y="116"/>
                  <a:pt x="87" y="116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5000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5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8" grpId="0" animBg="1"/>
          <p:bldP spid="68" grpId="0" animBg="1"/>
          <p:bldP spid="78" grpId="0" animBg="1"/>
          <p:bldP spid="88" grpId="0" animBg="1"/>
          <p:bldP spid="8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8" grpId="0" animBg="1"/>
          <p:bldP spid="68" grpId="0" animBg="1"/>
          <p:bldP spid="78" grpId="0" animBg="1"/>
          <p:bldP spid="88" grpId="0" animBg="1"/>
          <p:bldP spid="89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2"/>
          <p:cNvSpPr/>
          <p:nvPr/>
        </p:nvSpPr>
        <p:spPr>
          <a:xfrm>
            <a:off x="-39172" y="-22034"/>
            <a:ext cx="9222344" cy="518756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17375E">
              <a:alpha val="7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51922" y="1707654"/>
            <a:ext cx="34163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第四部分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工作不足及提高</a:t>
            </a:r>
            <a:endParaRPr lang="en-US" altLang="zh-CN" sz="3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2228994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PART 04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2051720" y="1806623"/>
            <a:ext cx="1197175" cy="1197175"/>
            <a:chOff x="2123728" y="1579722"/>
            <a:chExt cx="1197175" cy="1197175"/>
          </a:xfrm>
        </p:grpSpPr>
        <p:grpSp>
          <p:nvGrpSpPr>
            <p:cNvPr id="62" name="组合 61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4" name="同心圆 6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3" name="KSO_Shape"/>
            <p:cNvSpPr/>
            <p:nvPr/>
          </p:nvSpPr>
          <p:spPr bwMode="auto">
            <a:xfrm>
              <a:off x="2339752" y="1837694"/>
              <a:ext cx="689633" cy="6620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876584" y="2836663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努力方向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954916" y="2836663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工作效率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76584" y="3149469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团队提高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954916" y="3149470"/>
            <a:ext cx="985236" cy="430392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扩展销售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0" name="同心圆 7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3" name="同心圆 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6" name="同心圆 8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9" name="同心圆 8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同心圆 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5" name="同心圆 9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8" name="同心圆 9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1" name="同心圆 10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4" name="同心圆 10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7" name="同心圆 10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500" tmFilter="0, 0; .2, .5; .8, .5; 1, 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9" dur="250" autoRev="1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 tmFilter="0, 0; .2, .5; .8, .5; 1, 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2" dur="250" autoRev="1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4" dur="500" tmFilter="0, 0; .2, .5; .8, .5; 1, 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5" dur="250" autoRev="1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6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7" dur="500" tmFilter="0, 0; .2, .5; .8, .5; 1, 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8" dur="250" autoRev="1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 animBg="1"/>
          <p:bldP spid="58" grpId="0"/>
          <p:bldP spid="60" grpId="0"/>
          <p:bldP spid="66" grpId="0"/>
          <p:bldP spid="67" grpId="0"/>
          <p:bldP spid="68" grpId="0"/>
          <p:bldP spid="69" grpId="0"/>
          <p:bldP spid="10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500" tmFilter="0, 0; .2, .5; .8, .5; 1, 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9" dur="250" autoRev="1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 tmFilter="0, 0; .2, .5; .8, .5; 1, 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2" dur="250" autoRev="1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4" dur="500" tmFilter="0, 0; .2, .5; .8, .5; 1, 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5" dur="250" autoRev="1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6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7" dur="500" tmFilter="0, 0; .2, .5; .8, .5; 1, 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8" dur="250" autoRev="1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 animBg="1"/>
          <p:bldP spid="58" grpId="0"/>
          <p:bldP spid="60" grpId="0"/>
          <p:bldP spid="66" grpId="0"/>
          <p:bldP spid="67" grpId="0"/>
          <p:bldP spid="68" grpId="0"/>
          <p:bldP spid="69" grpId="0"/>
          <p:bldP spid="109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工作努力方向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71600" y="2050687"/>
            <a:ext cx="1423450" cy="1423450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004805" y="1381576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32040" y="141057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5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endParaRPr kumimoji="0" lang="zh-CN" alt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77088" y="245046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5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2</a:t>
              </a:r>
              <a:endParaRPr kumimoji="0" lang="zh-CN" alt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32040" y="3541908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5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</a:t>
              </a:r>
              <a:endParaRPr kumimoji="0" lang="zh-CN" alt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426843" y="2460253"/>
            <a:ext cx="51296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努力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方向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27796" y="1438817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9844" y="2478885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4440" y="3593199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91879" y="2069425"/>
            <a:ext cx="1752111" cy="13730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42" name="Half Frame 12"/>
          <p:cNvSpPr/>
          <p:nvPr/>
        </p:nvSpPr>
        <p:spPr>
          <a:xfrm rot="8097294">
            <a:off x="2428709" y="2569527"/>
            <a:ext cx="360168" cy="395798"/>
          </a:xfrm>
          <a:prstGeom prst="halfFrame">
            <a:avLst/>
          </a:prstGeom>
          <a:solidFill>
            <a:srgbClr val="FFC000"/>
          </a:solidFill>
          <a:ln>
            <a:noFill/>
          </a:ln>
          <a:effectLst/>
        </p:spPr>
      </p:sp>
      <p:sp>
        <p:nvSpPr>
          <p:cNvPr id="43" name="TextBox 4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" presetClass="entr" presetSubtype="3" accel="52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9" dur="1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0" dur="1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37" grpId="0"/>
          <p:bldP spid="38" grpId="0"/>
          <p:bldP spid="39" grpId="0"/>
          <p:bldP spid="40" grpId="0"/>
          <p:bldP spid="41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37" grpId="0"/>
          <p:bldP spid="38" grpId="0"/>
          <p:bldP spid="39" grpId="0"/>
          <p:bldP spid="40" grpId="0"/>
          <p:bldP spid="41" grpId="0"/>
          <p:bldP spid="43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工作效率提高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162957" y="1276277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772690" y="1276277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382423" y="1276277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992157" y="1276277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691680" y="1923678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</a:t>
            </a:r>
            <a:endParaRPr lang="en-US" altLang="zh-CN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标题文本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47907" y="1923678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</a:t>
            </a:r>
            <a:endParaRPr lang="en-US" altLang="zh-CN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标题文本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93034" y="1923678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</a:t>
            </a:r>
            <a:endParaRPr lang="en-US" altLang="zh-CN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标题文本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500060" y="1923678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</a:t>
            </a:r>
            <a:endParaRPr lang="en-US" altLang="zh-CN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标题文本</a:t>
            </a:r>
          </a:p>
        </p:txBody>
      </p:sp>
      <p:sp>
        <p:nvSpPr>
          <p:cNvPr id="62" name="椭圆 61"/>
          <p:cNvSpPr/>
          <p:nvPr/>
        </p:nvSpPr>
        <p:spPr>
          <a:xfrm>
            <a:off x="4575050" y="2928956"/>
            <a:ext cx="500908" cy="500908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717380" y="3153267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2552263" y="3153626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255929" y="3271965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175518" y="3158286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062244" y="3150781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553278" y="3282188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850333" y="3185392"/>
            <a:ext cx="250454" cy="250454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6726981" y="3151985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4151556" y="3160040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7359742" y="3209176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900741" y="2969482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070359" y="3282472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4506355" y="3005579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3206031" y="3097426"/>
            <a:ext cx="322151" cy="322151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075958" y="3150163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206867" y="3153496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921657" y="3284728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2772349" y="2970225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1690644" y="3206559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6193490" y="3012774"/>
            <a:ext cx="137389" cy="13738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7730460" y="3144202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323584" y="3976774"/>
            <a:ext cx="448764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85" name="Freeform 5"/>
          <p:cNvSpPr/>
          <p:nvPr/>
        </p:nvSpPr>
        <p:spPr bwMode="auto">
          <a:xfrm>
            <a:off x="2018016" y="3981409"/>
            <a:ext cx="177720" cy="72936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charset="-122"/>
            </a:endParaRPr>
          </a:p>
        </p:txBody>
      </p:sp>
      <p:sp>
        <p:nvSpPr>
          <p:cNvPr id="86" name="Freeform 5"/>
          <p:cNvSpPr/>
          <p:nvPr/>
        </p:nvSpPr>
        <p:spPr bwMode="auto">
          <a:xfrm flipH="1">
            <a:off x="6957280" y="3939902"/>
            <a:ext cx="177720" cy="72936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0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52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16" presetClass="entr" presetSubtype="2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5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5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9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/>
          <p:bldP spid="60" grpId="0"/>
          <p:bldP spid="61" grpId="0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/>
          <p:bldP spid="85" grpId="0" animBg="1"/>
          <p:bldP spid="86" grpId="0" animBg="1"/>
          <p:bldP spid="8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0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52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16" presetClass="entr" presetSubtype="2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5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5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9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/>
          <p:bldP spid="60" grpId="0"/>
          <p:bldP spid="61" grpId="0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/>
          <p:bldP spid="85" grpId="0" animBg="1"/>
          <p:bldP spid="86" grpId="0" animBg="1"/>
          <p:bldP spid="87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扩展市场策略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42" name="直接连接符 72"/>
          <p:cNvCxnSpPr>
            <a:cxnSpLocks noChangeShapeType="1"/>
          </p:cNvCxnSpPr>
          <p:nvPr/>
        </p:nvCxnSpPr>
        <p:spPr bwMode="auto">
          <a:xfrm>
            <a:off x="6908676" y="1945942"/>
            <a:ext cx="559718" cy="184693"/>
          </a:xfrm>
          <a:prstGeom prst="line">
            <a:avLst/>
          </a:prstGeom>
          <a:noFill/>
          <a:ln w="28575">
            <a:solidFill>
              <a:srgbClr val="17375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20"/>
          <p:cNvCxnSpPr>
            <a:cxnSpLocks noChangeShapeType="1"/>
          </p:cNvCxnSpPr>
          <p:nvPr/>
        </p:nvCxnSpPr>
        <p:spPr bwMode="auto">
          <a:xfrm flipV="1">
            <a:off x="4915214" y="2283260"/>
            <a:ext cx="683924" cy="622217"/>
          </a:xfrm>
          <a:prstGeom prst="line">
            <a:avLst/>
          </a:prstGeom>
          <a:noFill/>
          <a:ln w="28575">
            <a:solidFill>
              <a:srgbClr val="17375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" name="组合 43"/>
          <p:cNvGrpSpPr/>
          <p:nvPr/>
        </p:nvGrpSpPr>
        <p:grpSpPr>
          <a:xfrm>
            <a:off x="5364309" y="867739"/>
            <a:ext cx="1656509" cy="165650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45" name="椭圆 4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366390" y="3924072"/>
            <a:ext cx="515519" cy="51551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48" name="椭圆 4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252257" y="1467966"/>
            <a:ext cx="1244798" cy="1244798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51" name="椭圆 5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53" name="直接连接符 52"/>
          <p:cNvCxnSpPr>
            <a:cxnSpLocks noChangeShapeType="1"/>
          </p:cNvCxnSpPr>
          <p:nvPr/>
        </p:nvCxnSpPr>
        <p:spPr bwMode="auto">
          <a:xfrm flipV="1">
            <a:off x="2017615" y="2550772"/>
            <a:ext cx="413953" cy="322088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直接连接符 17"/>
          <p:cNvCxnSpPr>
            <a:cxnSpLocks noChangeShapeType="1"/>
          </p:cNvCxnSpPr>
          <p:nvPr/>
        </p:nvCxnSpPr>
        <p:spPr bwMode="auto">
          <a:xfrm>
            <a:off x="3407040" y="2413506"/>
            <a:ext cx="681323" cy="491172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直接连接符 23"/>
          <p:cNvCxnSpPr>
            <a:cxnSpLocks noChangeShapeType="1"/>
            <a:endCxn id="65" idx="1"/>
          </p:cNvCxnSpPr>
          <p:nvPr/>
        </p:nvCxnSpPr>
        <p:spPr bwMode="auto">
          <a:xfrm>
            <a:off x="1044841" y="2659079"/>
            <a:ext cx="363984" cy="242094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直接连接符 43"/>
          <p:cNvCxnSpPr>
            <a:cxnSpLocks noChangeShapeType="1"/>
          </p:cNvCxnSpPr>
          <p:nvPr/>
        </p:nvCxnSpPr>
        <p:spPr bwMode="auto">
          <a:xfrm flipV="1">
            <a:off x="3786841" y="3733236"/>
            <a:ext cx="301521" cy="278300"/>
          </a:xfrm>
          <a:prstGeom prst="line">
            <a:avLst/>
          </a:prstGeom>
          <a:noFill/>
          <a:ln w="28575">
            <a:solidFill>
              <a:srgbClr val="0070C0">
                <a:lumMod val="5000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" name="组合 56"/>
          <p:cNvGrpSpPr/>
          <p:nvPr/>
        </p:nvGrpSpPr>
        <p:grpSpPr>
          <a:xfrm>
            <a:off x="7327456" y="1912164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888910" y="2693370"/>
            <a:ext cx="1226559" cy="12265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68453" y="2760801"/>
            <a:ext cx="867139" cy="8671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6" name="文本框 37"/>
          <p:cNvSpPr>
            <a:spLocks noChangeArrowheads="1"/>
          </p:cNvSpPr>
          <p:nvPr/>
        </p:nvSpPr>
        <p:spPr bwMode="auto">
          <a:xfrm>
            <a:off x="5843544" y="1308125"/>
            <a:ext cx="7489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高端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市场</a:t>
            </a:r>
          </a:p>
        </p:txBody>
      </p:sp>
      <p:sp>
        <p:nvSpPr>
          <p:cNvPr id="67" name="文本框 37"/>
          <p:cNvSpPr>
            <a:spLocks noChangeArrowheads="1"/>
          </p:cNvSpPr>
          <p:nvPr/>
        </p:nvSpPr>
        <p:spPr bwMode="auto">
          <a:xfrm>
            <a:off x="4166200" y="3000658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细分</a:t>
            </a:r>
            <a:endParaRPr kumimoji="0" lang="en-US" altLang="zh-CN" sz="19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市场</a:t>
            </a:r>
          </a:p>
        </p:txBody>
      </p:sp>
      <p:sp>
        <p:nvSpPr>
          <p:cNvPr id="68" name="文本框 37"/>
          <p:cNvSpPr>
            <a:spLocks noChangeArrowheads="1"/>
          </p:cNvSpPr>
          <p:nvPr/>
        </p:nvSpPr>
        <p:spPr bwMode="auto">
          <a:xfrm>
            <a:off x="2535704" y="1792081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周边</a:t>
            </a:r>
            <a:endParaRPr kumimoji="0" lang="en-US" altLang="zh-CN" sz="1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市场</a:t>
            </a:r>
          </a:p>
        </p:txBody>
      </p:sp>
      <p:sp>
        <p:nvSpPr>
          <p:cNvPr id="69" name="文本框 37"/>
          <p:cNvSpPr>
            <a:spLocks noChangeArrowheads="1"/>
          </p:cNvSpPr>
          <p:nvPr/>
        </p:nvSpPr>
        <p:spPr bwMode="auto">
          <a:xfrm>
            <a:off x="1455801" y="29875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本地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市场</a:t>
            </a:r>
          </a:p>
        </p:txBody>
      </p:sp>
      <p:sp>
        <p:nvSpPr>
          <p:cNvPr id="70" name="矩形 76"/>
          <p:cNvSpPr>
            <a:spLocks noChangeArrowheads="1"/>
          </p:cNvSpPr>
          <p:nvPr/>
        </p:nvSpPr>
        <p:spPr bwMode="auto">
          <a:xfrm>
            <a:off x="959142" y="3715984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点击添加描述总结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矩形 80"/>
          <p:cNvSpPr>
            <a:spLocks noChangeArrowheads="1"/>
          </p:cNvSpPr>
          <p:nvPr/>
        </p:nvSpPr>
        <p:spPr bwMode="auto">
          <a:xfrm>
            <a:off x="2145016" y="2817540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点击添加描述总结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2" name="矩形 81"/>
          <p:cNvSpPr>
            <a:spLocks noChangeArrowheads="1"/>
          </p:cNvSpPr>
          <p:nvPr/>
        </p:nvSpPr>
        <p:spPr bwMode="auto">
          <a:xfrm>
            <a:off x="3848923" y="3959867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点击添加描述总结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3" name="矩形 82"/>
          <p:cNvSpPr>
            <a:spLocks noChangeArrowheads="1"/>
          </p:cNvSpPr>
          <p:nvPr/>
        </p:nvSpPr>
        <p:spPr bwMode="auto">
          <a:xfrm>
            <a:off x="5482823" y="2650746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点击添加描述总结</a:t>
            </a: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252011" y="3354338"/>
            <a:ext cx="2323291" cy="32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添加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sym typeface="微软雅黑" panose="020B0503020204020204" charset="-122"/>
              </a:rPr>
              <a:t>主要标题内容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75" name="文本框 13"/>
          <p:cNvSpPr txBox="1"/>
          <p:nvPr/>
        </p:nvSpPr>
        <p:spPr>
          <a:xfrm>
            <a:off x="5870768" y="3710837"/>
            <a:ext cx="2740626" cy="805129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665688" y="2327926"/>
            <a:ext cx="420958" cy="420958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77" name="椭圆 7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8" dur="7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5" grpId="0"/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8" dur="7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5" grpId="0"/>
          <p:bldP spid="7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 txBox="1"/>
          <p:nvPr/>
        </p:nvSpPr>
        <p:spPr>
          <a:xfrm>
            <a:off x="1184649" y="250504"/>
            <a:ext cx="1153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开发计划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2" name="Freeform 7"/>
          <p:cNvSpPr/>
          <p:nvPr/>
        </p:nvSpPr>
        <p:spPr>
          <a:xfrm>
            <a:off x="0" y="2104333"/>
            <a:ext cx="6038850" cy="1225494"/>
          </a:xfrm>
          <a:custGeom>
            <a:avLst/>
            <a:gdLst>
              <a:gd name="connsiteX0" fmla="*/ 0 w 6781800"/>
              <a:gd name="connsiteY0" fmla="*/ 299838 h 1215160"/>
              <a:gd name="connsiteX1" fmla="*/ 2705100 w 6781800"/>
              <a:gd name="connsiteY1" fmla="*/ 52188 h 1215160"/>
              <a:gd name="connsiteX2" fmla="*/ 5619750 w 6781800"/>
              <a:gd name="connsiteY2" fmla="*/ 1195188 h 1215160"/>
              <a:gd name="connsiteX3" fmla="*/ 6781800 w 6781800"/>
              <a:gd name="connsiteY3" fmla="*/ 757038 h 1215160"/>
              <a:gd name="connsiteX0-1" fmla="*/ 0 w 6038850"/>
              <a:gd name="connsiteY0-2" fmla="*/ 299838 h 1304686"/>
              <a:gd name="connsiteX1-3" fmla="*/ 2705100 w 6038850"/>
              <a:gd name="connsiteY1-4" fmla="*/ 52188 h 1304686"/>
              <a:gd name="connsiteX2-5" fmla="*/ 5619750 w 6038850"/>
              <a:gd name="connsiteY2-6" fmla="*/ 1195188 h 1304686"/>
              <a:gd name="connsiteX3-7" fmla="*/ 6038850 w 6038850"/>
              <a:gd name="connsiteY3-8" fmla="*/ 1176138 h 1304686"/>
              <a:gd name="connsiteX0-9" fmla="*/ 0 w 6038850"/>
              <a:gd name="connsiteY0-10" fmla="*/ 287550 h 1218694"/>
              <a:gd name="connsiteX1-11" fmla="*/ 2705100 w 6038850"/>
              <a:gd name="connsiteY1-12" fmla="*/ 39900 h 1218694"/>
              <a:gd name="connsiteX2-13" fmla="*/ 4832350 w 6038850"/>
              <a:gd name="connsiteY2-14" fmla="*/ 1005100 h 1218694"/>
              <a:gd name="connsiteX3-15" fmla="*/ 6038850 w 6038850"/>
              <a:gd name="connsiteY3-16" fmla="*/ 1163850 h 1218694"/>
              <a:gd name="connsiteX0-17" fmla="*/ 0 w 6038850"/>
              <a:gd name="connsiteY0-18" fmla="*/ 287550 h 1225494"/>
              <a:gd name="connsiteX1-19" fmla="*/ 2705100 w 6038850"/>
              <a:gd name="connsiteY1-20" fmla="*/ 39900 h 1225494"/>
              <a:gd name="connsiteX2-21" fmla="*/ 4832350 w 6038850"/>
              <a:gd name="connsiteY2-22" fmla="*/ 1005100 h 1225494"/>
              <a:gd name="connsiteX3-23" fmla="*/ 6038850 w 6038850"/>
              <a:gd name="connsiteY3-24" fmla="*/ 1163850 h 12254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038850" h="1225494">
                <a:moveTo>
                  <a:pt x="0" y="287550"/>
                </a:moveTo>
                <a:cubicBezTo>
                  <a:pt x="884237" y="89112"/>
                  <a:pt x="1899708" y="-79692"/>
                  <a:pt x="2705100" y="39900"/>
                </a:cubicBezTo>
                <a:cubicBezTo>
                  <a:pt x="3510492" y="159492"/>
                  <a:pt x="4371975" y="786025"/>
                  <a:pt x="4832350" y="1005100"/>
                </a:cubicBezTo>
                <a:cubicBezTo>
                  <a:pt x="5292725" y="1224175"/>
                  <a:pt x="5829300" y="1285558"/>
                  <a:pt x="6038850" y="1163850"/>
                </a:cubicBezTo>
              </a:path>
            </a:pathLst>
          </a:custGeom>
          <a:noFill/>
          <a:ln w="12700" cap="flat" cmpd="sng" algn="ctr">
            <a:solidFill>
              <a:srgbClr val="0070C0">
                <a:lumMod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054436" y="2523719"/>
            <a:ext cx="849821" cy="635481"/>
            <a:chOff x="6054436" y="2405136"/>
            <a:chExt cx="849821" cy="6354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4" name="Freeform 133"/>
            <p:cNvSpPr/>
            <p:nvPr/>
          </p:nvSpPr>
          <p:spPr bwMode="auto">
            <a:xfrm rot="2700000" flipH="1">
              <a:off x="6116557" y="2789035"/>
              <a:ext cx="189461" cy="313703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5" name="Freeform 134"/>
            <p:cNvSpPr/>
            <p:nvPr/>
          </p:nvSpPr>
          <p:spPr bwMode="auto">
            <a:xfrm rot="2700000" flipH="1">
              <a:off x="6176406" y="2803550"/>
              <a:ext cx="154413" cy="197568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6" name="Freeform 135"/>
            <p:cNvSpPr/>
            <p:nvPr/>
          </p:nvSpPr>
          <p:spPr bwMode="auto">
            <a:xfrm rot="2700000" flipH="1">
              <a:off x="6216128" y="2815389"/>
              <a:ext cx="101140" cy="142811"/>
            </a:xfrm>
            <a:custGeom>
              <a:avLst/>
              <a:gdLst>
                <a:gd name="T0" fmla="*/ 162607 w 212"/>
                <a:gd name="T1" fmla="*/ 535009 h 300"/>
                <a:gd name="T2" fmla="*/ 128573 w 212"/>
                <a:gd name="T3" fmla="*/ 535009 h 300"/>
                <a:gd name="T4" fmla="*/ 3782 w 212"/>
                <a:gd name="T5" fmla="*/ 599059 h 300"/>
                <a:gd name="T6" fmla="*/ 3782 w 212"/>
                <a:gd name="T7" fmla="*/ 587756 h 300"/>
                <a:gd name="T8" fmla="*/ 3782 w 212"/>
                <a:gd name="T9" fmla="*/ 583988 h 300"/>
                <a:gd name="T10" fmla="*/ 0 w 212"/>
                <a:gd name="T11" fmla="*/ 557615 h 300"/>
                <a:gd name="T12" fmla="*/ 0 w 212"/>
                <a:gd name="T13" fmla="*/ 550079 h 300"/>
                <a:gd name="T14" fmla="*/ 0 w 212"/>
                <a:gd name="T15" fmla="*/ 523706 h 300"/>
                <a:gd name="T16" fmla="*/ 381936 w 212"/>
                <a:gd name="T17" fmla="*/ 0 h 300"/>
                <a:gd name="T18" fmla="*/ 752528 w 212"/>
                <a:gd name="T19" fmla="*/ 403140 h 300"/>
                <a:gd name="T20" fmla="*/ 756309 w 212"/>
                <a:gd name="T21" fmla="*/ 406908 h 300"/>
                <a:gd name="T22" fmla="*/ 756309 w 212"/>
                <a:gd name="T23" fmla="*/ 410676 h 300"/>
                <a:gd name="T24" fmla="*/ 684460 w 212"/>
                <a:gd name="T25" fmla="*/ 791210 h 300"/>
                <a:gd name="T26" fmla="*/ 631518 w 212"/>
                <a:gd name="T27" fmla="*/ 610362 h 300"/>
                <a:gd name="T28" fmla="*/ 567232 w 212"/>
                <a:gd name="T29" fmla="*/ 704554 h 300"/>
                <a:gd name="T30" fmla="*/ 457567 w 212"/>
                <a:gd name="T31" fmla="*/ 1130300 h 300"/>
                <a:gd name="T32" fmla="*/ 162607 w 212"/>
                <a:gd name="T33" fmla="*/ 535009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7" name="Freeform 107"/>
            <p:cNvSpPr/>
            <p:nvPr/>
          </p:nvSpPr>
          <p:spPr bwMode="auto">
            <a:xfrm rot="2700000" flipH="1">
              <a:off x="6219230" y="2554544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FFC000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8" name="Freeform 107"/>
            <p:cNvSpPr/>
            <p:nvPr/>
          </p:nvSpPr>
          <p:spPr bwMode="auto">
            <a:xfrm rot="2700000">
              <a:off x="6369742" y="2705056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FFC000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9" name="Freeform 108"/>
            <p:cNvSpPr/>
            <p:nvPr/>
          </p:nvSpPr>
          <p:spPr bwMode="auto">
            <a:xfrm rot="2700000">
              <a:off x="6407803" y="2259335"/>
              <a:ext cx="350653" cy="642255"/>
            </a:xfrm>
            <a:custGeom>
              <a:avLst/>
              <a:gdLst>
                <a:gd name="T0" fmla="*/ 1122363 w 596"/>
                <a:gd name="T1" fmla="*/ 4105275 h 1092"/>
                <a:gd name="T2" fmla="*/ 598844 w 596"/>
                <a:gd name="T3" fmla="*/ 4105275 h 1092"/>
                <a:gd name="T4" fmla="*/ 79093 w 596"/>
                <a:gd name="T5" fmla="*/ 1928577 h 1092"/>
                <a:gd name="T6" fmla="*/ 1122363 w 596"/>
                <a:gd name="T7" fmla="*/ 0 h 1092"/>
                <a:gd name="T8" fmla="*/ 1126129 w 596"/>
                <a:gd name="T9" fmla="*/ 0 h 1092"/>
                <a:gd name="T10" fmla="*/ 2165632 w 596"/>
                <a:gd name="T11" fmla="*/ 1928577 h 1092"/>
                <a:gd name="T12" fmla="*/ 1645881 w 596"/>
                <a:gd name="T13" fmla="*/ 4105275 h 1092"/>
                <a:gd name="T14" fmla="*/ 1122363 w 596"/>
                <a:gd name="T15" fmla="*/ 4105275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0" name="Oval 113"/>
            <p:cNvSpPr>
              <a:spLocks noChangeArrowheads="1"/>
            </p:cNvSpPr>
            <p:nvPr/>
          </p:nvSpPr>
          <p:spPr bwMode="auto">
            <a:xfrm rot="2700000">
              <a:off x="6568043" y="2481147"/>
              <a:ext cx="117123" cy="114085"/>
            </a:xfrm>
            <a:prstGeom prst="ellipse">
              <a:avLst/>
            </a:prstGeom>
            <a:solidFill>
              <a:sysClr val="window" lastClr="FFFFFF">
                <a:alpha val="77000"/>
              </a:sys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1" name="Oval 116"/>
            <p:cNvSpPr>
              <a:spLocks noChangeArrowheads="1"/>
            </p:cNvSpPr>
            <p:nvPr/>
          </p:nvSpPr>
          <p:spPr bwMode="auto">
            <a:xfrm rot="2700000">
              <a:off x="6500229" y="2593093"/>
              <a:ext cx="70303" cy="72640"/>
            </a:xfrm>
            <a:prstGeom prst="ellipse">
              <a:avLst/>
            </a:prstGeom>
            <a:solidFill>
              <a:sysClr val="window" lastClr="FFFFFF">
                <a:alpha val="77000"/>
              </a:sys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2" name="Oval 119"/>
            <p:cNvSpPr>
              <a:spLocks noChangeArrowheads="1"/>
            </p:cNvSpPr>
            <p:nvPr/>
          </p:nvSpPr>
          <p:spPr bwMode="auto">
            <a:xfrm rot="2700000">
              <a:off x="6447912" y="2674106"/>
              <a:ext cx="43239" cy="42313"/>
            </a:xfrm>
            <a:prstGeom prst="ellipse">
              <a:avLst/>
            </a:prstGeom>
            <a:solidFill>
              <a:sysClr val="window" lastClr="FFFFFF">
                <a:alpha val="77000"/>
              </a:sys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3" name="Rectangle 27"/>
            <p:cNvSpPr/>
            <p:nvPr/>
          </p:nvSpPr>
          <p:spPr>
            <a:xfrm rot="2700000">
              <a:off x="6301683" y="2797997"/>
              <a:ext cx="71523" cy="43830"/>
            </a:xfrm>
            <a:prstGeom prst="rect">
              <a:avLst/>
            </a:prstGeom>
            <a:solidFill>
              <a:srgbClr val="EB6949">
                <a:alpha val="7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672514" y="1618584"/>
            <a:ext cx="1368439" cy="13684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功能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开发</a:t>
              </a:r>
            </a:p>
          </p:txBody>
        </p:sp>
      </p:grpSp>
      <p:grpSp>
        <p:nvGrpSpPr>
          <p:cNvPr id="57" name="Group 30"/>
          <p:cNvGrpSpPr/>
          <p:nvPr/>
        </p:nvGrpSpPr>
        <p:grpSpPr>
          <a:xfrm>
            <a:off x="5118739" y="3834127"/>
            <a:ext cx="317357" cy="278329"/>
            <a:chOff x="3175" y="-1587"/>
            <a:chExt cx="490538" cy="430212"/>
          </a:xfrm>
          <a:solidFill>
            <a:srgbClr val="17375E"/>
          </a:solidFill>
        </p:grpSpPr>
        <p:sp>
          <p:nvSpPr>
            <p:cNvPr id="58" name="Freeform 175"/>
            <p:cNvSpPr>
              <a:spLocks noEditPoints="1"/>
            </p:cNvSpPr>
            <p:nvPr/>
          </p:nvSpPr>
          <p:spPr bwMode="auto">
            <a:xfrm>
              <a:off x="3175" y="-1587"/>
              <a:ext cx="490538" cy="430212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  <p:sp>
          <p:nvSpPr>
            <p:cNvPr id="59" name="Freeform 176"/>
            <p:cNvSpPr>
              <a:spLocks noEditPoints="1"/>
            </p:cNvSpPr>
            <p:nvPr/>
          </p:nvSpPr>
          <p:spPr bwMode="auto">
            <a:xfrm>
              <a:off x="60325" y="58738"/>
              <a:ext cx="374650" cy="277812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sp>
        <p:nvSpPr>
          <p:cNvPr id="60" name="Freeform 50"/>
          <p:cNvSpPr>
            <a:spLocks noEditPoints="1"/>
          </p:cNvSpPr>
          <p:nvPr/>
        </p:nvSpPr>
        <p:spPr bwMode="auto">
          <a:xfrm>
            <a:off x="1197699" y="2936541"/>
            <a:ext cx="261823" cy="329775"/>
          </a:xfrm>
          <a:custGeom>
            <a:avLst/>
            <a:gdLst/>
            <a:ahLst/>
            <a:cxnLst>
              <a:cxn ang="0">
                <a:pos x="187" y="135"/>
              </a:cxn>
              <a:cxn ang="0">
                <a:pos x="44" y="135"/>
              </a:cxn>
              <a:cxn ang="0">
                <a:pos x="44" y="156"/>
              </a:cxn>
              <a:cxn ang="0">
                <a:pos x="187" y="156"/>
              </a:cxn>
              <a:cxn ang="0">
                <a:pos x="187" y="135"/>
              </a:cxn>
              <a:cxn ang="0">
                <a:pos x="187" y="95"/>
              </a:cxn>
              <a:cxn ang="0">
                <a:pos x="44" y="95"/>
              </a:cxn>
              <a:cxn ang="0">
                <a:pos x="44" y="115"/>
              </a:cxn>
              <a:cxn ang="0">
                <a:pos x="187" y="115"/>
              </a:cxn>
              <a:cxn ang="0">
                <a:pos x="187" y="95"/>
              </a:cxn>
              <a:cxn ang="0">
                <a:pos x="187" y="54"/>
              </a:cxn>
              <a:cxn ang="0">
                <a:pos x="44" y="54"/>
              </a:cxn>
              <a:cxn ang="0">
                <a:pos x="44" y="75"/>
              </a:cxn>
              <a:cxn ang="0">
                <a:pos x="187" y="75"/>
              </a:cxn>
              <a:cxn ang="0">
                <a:pos x="187" y="54"/>
              </a:cxn>
              <a:cxn ang="0">
                <a:pos x="44" y="196"/>
              </a:cxn>
              <a:cxn ang="0">
                <a:pos x="116" y="196"/>
              </a:cxn>
              <a:cxn ang="0">
                <a:pos x="116" y="176"/>
              </a:cxn>
              <a:cxn ang="0">
                <a:pos x="44" y="176"/>
              </a:cxn>
              <a:cxn ang="0">
                <a:pos x="44" y="196"/>
              </a:cxn>
              <a:cxn ang="0">
                <a:pos x="233" y="29"/>
              </a:cxn>
              <a:cxn ang="0">
                <a:pos x="233" y="0"/>
              </a:cxn>
              <a:cxn ang="0">
                <a:pos x="0" y="0"/>
              </a:cxn>
              <a:cxn ang="0">
                <a:pos x="0" y="301"/>
              </a:cxn>
              <a:cxn ang="0">
                <a:pos x="29" y="301"/>
              </a:cxn>
              <a:cxn ang="0">
                <a:pos x="29" y="330"/>
              </a:cxn>
              <a:cxn ang="0">
                <a:pos x="262" y="330"/>
              </a:cxn>
              <a:cxn ang="0">
                <a:pos x="262" y="29"/>
              </a:cxn>
              <a:cxn ang="0">
                <a:pos x="233" y="29"/>
              </a:cxn>
              <a:cxn ang="0">
                <a:pos x="15" y="286"/>
              </a:cxn>
              <a:cxn ang="0">
                <a:pos x="15" y="16"/>
              </a:cxn>
              <a:cxn ang="0">
                <a:pos x="216" y="16"/>
              </a:cxn>
              <a:cxn ang="0">
                <a:pos x="216" y="216"/>
              </a:cxn>
              <a:cxn ang="0">
                <a:pos x="148" y="216"/>
              </a:cxn>
              <a:cxn ang="0">
                <a:pos x="148" y="286"/>
              </a:cxn>
              <a:cxn ang="0">
                <a:pos x="15" y="286"/>
              </a:cxn>
              <a:cxn ang="0">
                <a:pos x="245" y="315"/>
              </a:cxn>
              <a:cxn ang="0">
                <a:pos x="44" y="315"/>
              </a:cxn>
              <a:cxn ang="0">
                <a:pos x="44" y="301"/>
              </a:cxn>
              <a:cxn ang="0">
                <a:pos x="155" y="301"/>
              </a:cxn>
              <a:cxn ang="0">
                <a:pos x="233" y="225"/>
              </a:cxn>
              <a:cxn ang="0">
                <a:pos x="233" y="45"/>
              </a:cxn>
              <a:cxn ang="0">
                <a:pos x="245" y="45"/>
              </a:cxn>
              <a:cxn ang="0">
                <a:pos x="245" y="315"/>
              </a:cxn>
            </a:cxnLst>
            <a:rect l="0" t="0" r="r" b="b"/>
            <a:pathLst>
              <a:path w="262" h="330">
                <a:moveTo>
                  <a:pt x="187" y="135"/>
                </a:moveTo>
                <a:lnTo>
                  <a:pt x="44" y="135"/>
                </a:lnTo>
                <a:lnTo>
                  <a:pt x="44" y="156"/>
                </a:lnTo>
                <a:lnTo>
                  <a:pt x="187" y="156"/>
                </a:lnTo>
                <a:lnTo>
                  <a:pt x="187" y="135"/>
                </a:lnTo>
                <a:close/>
                <a:moveTo>
                  <a:pt x="187" y="95"/>
                </a:moveTo>
                <a:lnTo>
                  <a:pt x="44" y="95"/>
                </a:lnTo>
                <a:lnTo>
                  <a:pt x="44" y="115"/>
                </a:lnTo>
                <a:lnTo>
                  <a:pt x="187" y="115"/>
                </a:lnTo>
                <a:lnTo>
                  <a:pt x="187" y="95"/>
                </a:lnTo>
                <a:close/>
                <a:moveTo>
                  <a:pt x="187" y="54"/>
                </a:moveTo>
                <a:lnTo>
                  <a:pt x="44" y="54"/>
                </a:lnTo>
                <a:lnTo>
                  <a:pt x="44" y="75"/>
                </a:lnTo>
                <a:lnTo>
                  <a:pt x="187" y="75"/>
                </a:lnTo>
                <a:lnTo>
                  <a:pt x="187" y="54"/>
                </a:lnTo>
                <a:close/>
                <a:moveTo>
                  <a:pt x="44" y="196"/>
                </a:moveTo>
                <a:lnTo>
                  <a:pt x="116" y="196"/>
                </a:lnTo>
                <a:lnTo>
                  <a:pt x="116" y="176"/>
                </a:lnTo>
                <a:lnTo>
                  <a:pt x="44" y="176"/>
                </a:lnTo>
                <a:lnTo>
                  <a:pt x="44" y="196"/>
                </a:lnTo>
                <a:close/>
                <a:moveTo>
                  <a:pt x="233" y="29"/>
                </a:moveTo>
                <a:lnTo>
                  <a:pt x="233" y="0"/>
                </a:lnTo>
                <a:lnTo>
                  <a:pt x="0" y="0"/>
                </a:lnTo>
                <a:lnTo>
                  <a:pt x="0" y="301"/>
                </a:lnTo>
                <a:lnTo>
                  <a:pt x="29" y="301"/>
                </a:lnTo>
                <a:lnTo>
                  <a:pt x="29" y="330"/>
                </a:lnTo>
                <a:lnTo>
                  <a:pt x="262" y="330"/>
                </a:lnTo>
                <a:lnTo>
                  <a:pt x="262" y="29"/>
                </a:lnTo>
                <a:lnTo>
                  <a:pt x="233" y="29"/>
                </a:lnTo>
                <a:close/>
                <a:moveTo>
                  <a:pt x="15" y="286"/>
                </a:moveTo>
                <a:lnTo>
                  <a:pt x="15" y="16"/>
                </a:lnTo>
                <a:lnTo>
                  <a:pt x="216" y="16"/>
                </a:lnTo>
                <a:lnTo>
                  <a:pt x="216" y="216"/>
                </a:lnTo>
                <a:lnTo>
                  <a:pt x="148" y="216"/>
                </a:lnTo>
                <a:lnTo>
                  <a:pt x="148" y="286"/>
                </a:lnTo>
                <a:lnTo>
                  <a:pt x="15" y="286"/>
                </a:lnTo>
                <a:close/>
                <a:moveTo>
                  <a:pt x="245" y="315"/>
                </a:moveTo>
                <a:lnTo>
                  <a:pt x="44" y="315"/>
                </a:lnTo>
                <a:lnTo>
                  <a:pt x="44" y="301"/>
                </a:lnTo>
                <a:lnTo>
                  <a:pt x="155" y="301"/>
                </a:lnTo>
                <a:lnTo>
                  <a:pt x="233" y="225"/>
                </a:lnTo>
                <a:lnTo>
                  <a:pt x="233" y="45"/>
                </a:lnTo>
                <a:lnTo>
                  <a:pt x="245" y="45"/>
                </a:lnTo>
                <a:lnTo>
                  <a:pt x="245" y="315"/>
                </a:lnTo>
                <a:close/>
              </a:path>
            </a:pathLst>
          </a:custGeom>
          <a:solidFill>
            <a:srgbClr val="17375E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Freeform 48"/>
          <p:cNvSpPr>
            <a:spLocks noEditPoints="1"/>
          </p:cNvSpPr>
          <p:nvPr/>
        </p:nvSpPr>
        <p:spPr bwMode="auto">
          <a:xfrm>
            <a:off x="3238561" y="3222872"/>
            <a:ext cx="242125" cy="354280"/>
          </a:xfrm>
          <a:custGeom>
            <a:avLst/>
            <a:gdLst/>
            <a:ahLst/>
            <a:cxnLst>
              <a:cxn ang="0">
                <a:pos x="76" y="31"/>
              </a:cxn>
              <a:cxn ang="0">
                <a:pos x="80" y="27"/>
              </a:cxn>
              <a:cxn ang="0">
                <a:pos x="76" y="23"/>
              </a:cxn>
              <a:cxn ang="0">
                <a:pos x="23" y="76"/>
              </a:cxn>
              <a:cxn ang="0">
                <a:pos x="27" y="80"/>
              </a:cxn>
              <a:cxn ang="0">
                <a:pos x="31" y="76"/>
              </a:cxn>
              <a:cxn ang="0">
                <a:pos x="76" y="31"/>
              </a:cxn>
              <a:cxn ang="0">
                <a:pos x="44" y="192"/>
              </a:cxn>
              <a:cxn ang="0">
                <a:pos x="45" y="203"/>
              </a:cxn>
              <a:cxn ang="0">
                <a:pos x="56" y="209"/>
              </a:cxn>
              <a:cxn ang="0">
                <a:pos x="57" y="216"/>
              </a:cxn>
              <a:cxn ang="0">
                <a:pos x="76" y="221"/>
              </a:cxn>
              <a:cxn ang="0">
                <a:pos x="95" y="216"/>
              </a:cxn>
              <a:cxn ang="0">
                <a:pos x="96" y="209"/>
              </a:cxn>
              <a:cxn ang="0">
                <a:pos x="106" y="203"/>
              </a:cxn>
              <a:cxn ang="0">
                <a:pos x="108" y="192"/>
              </a:cxn>
              <a:cxn ang="0">
                <a:pos x="76" y="197"/>
              </a:cxn>
              <a:cxn ang="0">
                <a:pos x="44" y="192"/>
              </a:cxn>
              <a:cxn ang="0">
                <a:pos x="41" y="170"/>
              </a:cxn>
              <a:cxn ang="0">
                <a:pos x="42" y="182"/>
              </a:cxn>
              <a:cxn ang="0">
                <a:pos x="76" y="188"/>
              </a:cxn>
              <a:cxn ang="0">
                <a:pos x="109" y="182"/>
              </a:cxn>
              <a:cxn ang="0">
                <a:pos x="111" y="170"/>
              </a:cxn>
              <a:cxn ang="0">
                <a:pos x="76" y="177"/>
              </a:cxn>
              <a:cxn ang="0">
                <a:pos x="41" y="170"/>
              </a:cxn>
              <a:cxn ang="0">
                <a:pos x="76" y="0"/>
              </a:cxn>
              <a:cxn ang="0">
                <a:pos x="0" y="76"/>
              </a:cxn>
              <a:cxn ang="0">
                <a:pos x="36" y="141"/>
              </a:cxn>
              <a:cxn ang="0">
                <a:pos x="39" y="160"/>
              </a:cxn>
              <a:cxn ang="0">
                <a:pos x="76" y="168"/>
              </a:cxn>
              <a:cxn ang="0">
                <a:pos x="113" y="160"/>
              </a:cxn>
              <a:cxn ang="0">
                <a:pos x="115" y="141"/>
              </a:cxn>
              <a:cxn ang="0">
                <a:pos x="152" y="76"/>
              </a:cxn>
              <a:cxn ang="0">
                <a:pos x="76" y="0"/>
              </a:cxn>
              <a:cxn ang="0">
                <a:pos x="104" y="132"/>
              </a:cxn>
              <a:cxn ang="0">
                <a:pos x="102" y="150"/>
              </a:cxn>
              <a:cxn ang="0">
                <a:pos x="76" y="154"/>
              </a:cxn>
              <a:cxn ang="0">
                <a:pos x="50" y="150"/>
              </a:cxn>
              <a:cxn ang="0">
                <a:pos x="48" y="132"/>
              </a:cxn>
              <a:cxn ang="0">
                <a:pos x="13" y="76"/>
              </a:cxn>
              <a:cxn ang="0">
                <a:pos x="76" y="14"/>
              </a:cxn>
              <a:cxn ang="0">
                <a:pos x="139" y="76"/>
              </a:cxn>
              <a:cxn ang="0">
                <a:pos x="104" y="132"/>
              </a:cxn>
              <a:cxn ang="0">
                <a:pos x="93" y="104"/>
              </a:cxn>
              <a:cxn ang="0">
                <a:pos x="76" y="74"/>
              </a:cxn>
              <a:cxn ang="0">
                <a:pos x="59" y="104"/>
              </a:cxn>
              <a:cxn ang="0">
                <a:pos x="52" y="89"/>
              </a:cxn>
              <a:cxn ang="0">
                <a:pos x="41" y="94"/>
              </a:cxn>
              <a:cxn ang="0">
                <a:pos x="58" y="131"/>
              </a:cxn>
              <a:cxn ang="0">
                <a:pos x="76" y="98"/>
              </a:cxn>
              <a:cxn ang="0">
                <a:pos x="94" y="131"/>
              </a:cxn>
              <a:cxn ang="0">
                <a:pos x="111" y="94"/>
              </a:cxn>
              <a:cxn ang="0">
                <a:pos x="100" y="89"/>
              </a:cxn>
              <a:cxn ang="0">
                <a:pos x="93" y="104"/>
              </a:cxn>
            </a:cxnLst>
            <a:rect l="0" t="0" r="r" b="b"/>
            <a:pathLst>
              <a:path w="152" h="221">
                <a:moveTo>
                  <a:pt x="76" y="31"/>
                </a:moveTo>
                <a:cubicBezTo>
                  <a:pt x="78" y="31"/>
                  <a:pt x="80" y="30"/>
                  <a:pt x="80" y="27"/>
                </a:cubicBezTo>
                <a:cubicBezTo>
                  <a:pt x="80" y="25"/>
                  <a:pt x="78" y="23"/>
                  <a:pt x="76" y="23"/>
                </a:cubicBezTo>
                <a:cubicBezTo>
                  <a:pt x="47" y="23"/>
                  <a:pt x="23" y="47"/>
                  <a:pt x="23" y="76"/>
                </a:cubicBezTo>
                <a:cubicBezTo>
                  <a:pt x="23" y="78"/>
                  <a:pt x="25" y="80"/>
                  <a:pt x="27" y="80"/>
                </a:cubicBezTo>
                <a:cubicBezTo>
                  <a:pt x="29" y="80"/>
                  <a:pt x="31" y="78"/>
                  <a:pt x="31" y="76"/>
                </a:cubicBezTo>
                <a:cubicBezTo>
                  <a:pt x="31" y="52"/>
                  <a:pt x="51" y="31"/>
                  <a:pt x="76" y="31"/>
                </a:cubicBezTo>
                <a:close/>
                <a:moveTo>
                  <a:pt x="44" y="192"/>
                </a:moveTo>
                <a:cubicBezTo>
                  <a:pt x="45" y="203"/>
                  <a:pt x="45" y="203"/>
                  <a:pt x="45" y="203"/>
                </a:cubicBezTo>
                <a:cubicBezTo>
                  <a:pt x="45" y="203"/>
                  <a:pt x="48" y="207"/>
                  <a:pt x="56" y="209"/>
                </a:cubicBezTo>
                <a:cubicBezTo>
                  <a:pt x="57" y="216"/>
                  <a:pt x="57" y="216"/>
                  <a:pt x="57" y="216"/>
                </a:cubicBezTo>
                <a:cubicBezTo>
                  <a:pt x="57" y="216"/>
                  <a:pt x="61" y="221"/>
                  <a:pt x="76" y="221"/>
                </a:cubicBezTo>
                <a:cubicBezTo>
                  <a:pt x="91" y="221"/>
                  <a:pt x="95" y="216"/>
                  <a:pt x="95" y="21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04" y="207"/>
                  <a:pt x="106" y="203"/>
                  <a:pt x="106" y="203"/>
                </a:cubicBezTo>
                <a:cubicBezTo>
                  <a:pt x="108" y="192"/>
                  <a:pt x="108" y="192"/>
                  <a:pt x="108" y="192"/>
                </a:cubicBezTo>
                <a:cubicBezTo>
                  <a:pt x="98" y="195"/>
                  <a:pt x="87" y="197"/>
                  <a:pt x="76" y="197"/>
                </a:cubicBezTo>
                <a:cubicBezTo>
                  <a:pt x="64" y="197"/>
                  <a:pt x="54" y="195"/>
                  <a:pt x="44" y="192"/>
                </a:cubicBezTo>
                <a:close/>
                <a:moveTo>
                  <a:pt x="41" y="170"/>
                </a:moveTo>
                <a:cubicBezTo>
                  <a:pt x="42" y="182"/>
                  <a:pt x="42" y="182"/>
                  <a:pt x="42" y="182"/>
                </a:cubicBezTo>
                <a:cubicBezTo>
                  <a:pt x="52" y="186"/>
                  <a:pt x="64" y="188"/>
                  <a:pt x="76" y="188"/>
                </a:cubicBezTo>
                <a:cubicBezTo>
                  <a:pt x="88" y="188"/>
                  <a:pt x="99" y="186"/>
                  <a:pt x="109" y="182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00" y="174"/>
                  <a:pt x="89" y="177"/>
                  <a:pt x="76" y="177"/>
                </a:cubicBezTo>
                <a:cubicBezTo>
                  <a:pt x="63" y="177"/>
                  <a:pt x="51" y="174"/>
                  <a:pt x="41" y="170"/>
                </a:cubicBezTo>
                <a:close/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04"/>
                  <a:pt x="15" y="128"/>
                  <a:pt x="36" y="14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50" y="165"/>
                  <a:pt x="63" y="168"/>
                  <a:pt x="76" y="168"/>
                </a:cubicBezTo>
                <a:cubicBezTo>
                  <a:pt x="89" y="168"/>
                  <a:pt x="102" y="165"/>
                  <a:pt x="113" y="160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37" y="128"/>
                  <a:pt x="152" y="10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104" y="132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0"/>
                  <a:pt x="95" y="154"/>
                  <a:pt x="76" y="154"/>
                </a:cubicBezTo>
                <a:cubicBezTo>
                  <a:pt x="57" y="154"/>
                  <a:pt x="50" y="150"/>
                  <a:pt x="50" y="150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27" y="122"/>
                  <a:pt x="13" y="101"/>
                  <a:pt x="13" y="76"/>
                </a:cubicBezTo>
                <a:cubicBezTo>
                  <a:pt x="13" y="42"/>
                  <a:pt x="41" y="14"/>
                  <a:pt x="76" y="14"/>
                </a:cubicBezTo>
                <a:cubicBezTo>
                  <a:pt x="110" y="14"/>
                  <a:pt x="139" y="42"/>
                  <a:pt x="139" y="76"/>
                </a:cubicBezTo>
                <a:cubicBezTo>
                  <a:pt x="139" y="101"/>
                  <a:pt x="124" y="122"/>
                  <a:pt x="104" y="132"/>
                </a:cubicBezTo>
                <a:close/>
                <a:moveTo>
                  <a:pt x="93" y="104"/>
                </a:moveTo>
                <a:cubicBezTo>
                  <a:pt x="76" y="74"/>
                  <a:pt x="76" y="74"/>
                  <a:pt x="76" y="74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2" y="89"/>
                  <a:pt x="52" y="89"/>
                  <a:pt x="52" y="89"/>
                </a:cubicBezTo>
                <a:cubicBezTo>
                  <a:pt x="41" y="94"/>
                  <a:pt x="41" y="94"/>
                  <a:pt x="41" y="94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76" y="98"/>
                  <a:pt x="76" y="98"/>
                  <a:pt x="76" y="98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00" y="89"/>
                  <a:pt x="100" y="89"/>
                  <a:pt x="100" y="89"/>
                </a:cubicBezTo>
                <a:lnTo>
                  <a:pt x="93" y="104"/>
                </a:lnTo>
                <a:close/>
              </a:path>
            </a:pathLst>
          </a:custGeom>
          <a:solidFill>
            <a:srgbClr val="17375E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62" name="Group 18"/>
          <p:cNvGrpSpPr/>
          <p:nvPr/>
        </p:nvGrpSpPr>
        <p:grpSpPr>
          <a:xfrm>
            <a:off x="7624900" y="3110182"/>
            <a:ext cx="312268" cy="312268"/>
            <a:chOff x="6350" y="4763"/>
            <a:chExt cx="492125" cy="492125"/>
          </a:xfrm>
          <a:solidFill>
            <a:srgbClr val="17375E"/>
          </a:solidFill>
        </p:grpSpPr>
        <p:sp>
          <p:nvSpPr>
            <p:cNvPr id="63" name="Freeform 156"/>
            <p:cNvSpPr>
              <a:spLocks noEditPoints="1"/>
            </p:cNvSpPr>
            <p:nvPr/>
          </p:nvSpPr>
          <p:spPr bwMode="auto">
            <a:xfrm>
              <a:off x="6350" y="4763"/>
              <a:ext cx="492125" cy="492125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ea typeface="微软雅黑" panose="020B0503020204020204" charset="-122"/>
                <a:cs typeface="Roboto condensed"/>
              </a:endParaRPr>
            </a:p>
          </p:txBody>
        </p:sp>
        <p:sp>
          <p:nvSpPr>
            <p:cNvPr id="64" name="Freeform 157"/>
            <p:cNvSpPr>
              <a:spLocks noEditPoints="1"/>
            </p:cNvSpPr>
            <p:nvPr/>
          </p:nvSpPr>
          <p:spPr bwMode="auto">
            <a:xfrm>
              <a:off x="146050" y="144463"/>
              <a:ext cx="214313" cy="214313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ea typeface="微软雅黑" panose="020B0503020204020204" charset="-122"/>
                <a:cs typeface="Roboto condensed"/>
              </a:endParaRPr>
            </a:p>
          </p:txBody>
        </p:sp>
        <p:sp>
          <p:nvSpPr>
            <p:cNvPr id="65" name="Freeform 158"/>
            <p:cNvSpPr>
              <a:spLocks noEditPoints="1"/>
            </p:cNvSpPr>
            <p:nvPr/>
          </p:nvSpPr>
          <p:spPr bwMode="auto">
            <a:xfrm>
              <a:off x="192088" y="190501"/>
              <a:ext cx="122238" cy="122238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ea typeface="微软雅黑" panose="020B0503020204020204" charset="-122"/>
                <a:cs typeface="Roboto condensed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054100" y="3350895"/>
            <a:ext cx="1070610" cy="27813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第一周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134995" y="3630930"/>
            <a:ext cx="592455" cy="27813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第二周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030470" y="4217670"/>
            <a:ext cx="1322705" cy="27813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第三周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08240" y="3594735"/>
            <a:ext cx="1211580" cy="27813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第四周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4517628" y="2141094"/>
            <a:ext cx="1489643" cy="1489643"/>
            <a:chOff x="4677858" y="2649672"/>
            <a:chExt cx="809336" cy="809336"/>
          </a:xfrm>
          <a:solidFill>
            <a:srgbClr val="17375E"/>
          </a:solidFill>
        </p:grpSpPr>
        <p:sp>
          <p:nvSpPr>
            <p:cNvPr id="71" name="椭圆 70"/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4719132" y="2696247"/>
              <a:ext cx="726788" cy="72678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rPr>
                <a:t>响应式设计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7958" y="1216291"/>
            <a:ext cx="1506759" cy="1506759"/>
            <a:chOff x="4677858" y="2649672"/>
            <a:chExt cx="809336" cy="809336"/>
          </a:xfrm>
          <a:solidFill>
            <a:srgbClr val="17375E"/>
          </a:solidFill>
        </p:grpSpPr>
        <p:sp>
          <p:nvSpPr>
            <p:cNvPr id="74" name="椭圆 73"/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719132" y="2696247"/>
              <a:ext cx="726788" cy="72678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静态页编写</a:t>
              </a:r>
            </a:p>
          </p:txBody>
        </p:sp>
      </p:grpSp>
      <p:pic>
        <p:nvPicPr>
          <p:cNvPr id="76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194" y="1200944"/>
            <a:ext cx="1789484" cy="17894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71" y="958036"/>
            <a:ext cx="2028983" cy="202898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矩形 77"/>
          <p:cNvSpPr/>
          <p:nvPr/>
        </p:nvSpPr>
        <p:spPr>
          <a:xfrm>
            <a:off x="7120427" y="1814199"/>
            <a:ext cx="1292269" cy="400685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测试优化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1129 -0.09537 C -0.71129 -0.09506 -0.56111 -0.16173 -0.47709 -0.14198 C -0.3724 -0.13272 -0.39549 -0.14753 -0.20712 0.02284 C -0.01875 0.19321 -0.04306 0.00463 3.05556E-6 8.64198E-7 " pathEditMode="relative" rAng="0" ptsTypes="assa">
                                          <p:cBhvr>
                                            <p:cTn id="9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56" y="1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2" accel="52000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0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1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accel="52000" fill="hold" nodeType="withEffect" p14:presetBounceEnd="5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4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5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6" accel="52000" fill="hold" nodeType="withEffect" p14:presetBounceEnd="54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8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9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60" grpId="0" animBg="1"/>
          <p:bldP spid="61" grpId="0" animBg="1"/>
          <p:bldP spid="66" grpId="0"/>
          <p:bldP spid="67" grpId="0"/>
          <p:bldP spid="68" grpId="0"/>
          <p:bldP spid="69" grpId="0"/>
          <p:bldP spid="78" grpId="0"/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1129 -0.09537 C -0.71129 -0.09506 -0.56111 -0.16173 -0.47709 -0.14198 C -0.3724 -0.13272 -0.39549 -0.14753 -0.20712 0.02284 C -0.01875 0.19321 -0.04306 0.00463 3.05556E-6 8.64198E-7 " pathEditMode="relative" rAng="0" ptsTypes="assa">
                                          <p:cBhvr>
                                            <p:cTn id="9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56" y="1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2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accel="5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6" accel="52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60" grpId="0" animBg="1"/>
          <p:bldP spid="61" grpId="0" animBg="1"/>
          <p:bldP spid="66" grpId="0"/>
          <p:bldP spid="67" grpId="0"/>
          <p:bldP spid="68" grpId="0"/>
          <p:bldP spid="69" grpId="0"/>
          <p:bldP spid="78" grpId="0"/>
          <p:bldP spid="79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17375E">
              <a:alpha val="7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51922" y="1707654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第五部分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明年工作计划</a:t>
            </a:r>
            <a:endParaRPr lang="en-US" altLang="zh-CN" sz="3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2317896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PART 05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123728" y="1707656"/>
            <a:ext cx="1197175" cy="1197175"/>
            <a:chOff x="1068965" y="491752"/>
            <a:chExt cx="1197175" cy="1197175"/>
          </a:xfrm>
        </p:grpSpPr>
        <p:grpSp>
          <p:nvGrpSpPr>
            <p:cNvPr id="63" name="组合 62"/>
            <p:cNvGrpSpPr/>
            <p:nvPr/>
          </p:nvGrpSpPr>
          <p:grpSpPr>
            <a:xfrm>
              <a:off x="1068965" y="49175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5" name="同心圆 6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4" name="KSO_Shape"/>
            <p:cNvSpPr/>
            <p:nvPr/>
          </p:nvSpPr>
          <p:spPr bwMode="auto">
            <a:xfrm>
              <a:off x="1288029" y="829734"/>
              <a:ext cx="759046" cy="521208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923928" y="2859782"/>
            <a:ext cx="107833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营业额提升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002260" y="2859782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团队扩大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084168" y="2859782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管理提高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23928" y="3172588"/>
            <a:ext cx="1231570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利益最大化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004684" y="3172588"/>
            <a:ext cx="1231570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结束语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同心圆 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2" name="同心圆 8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5" name="同心圆 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同心圆 8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1" name="同心圆 9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4" name="同心圆 9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7" name="同心圆 9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0" name="同心圆 9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3" name="同心圆 10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6" name="同心圆 10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9" name="同心圆 10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 tmFilter="0, 0; .2, .5; .8, .5; 1, 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3" dur="250" autoRev="1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 tmFilter="0, 0; .2, .5; .8, .5; 1, 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6" dur="250" autoRev="1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7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 tmFilter="0, 0; .2, .5; .8, .5; 1, 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9" dur="250" autoRev="1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 tmFilter="0, 0; .2, .5; .8, .5; 1, 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2" dur="250" autoRev="1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59" grpId="0"/>
          <p:bldP spid="61" grpId="0"/>
          <p:bldP spid="67" grpId="0"/>
          <p:bldP spid="68" grpId="0"/>
          <p:bldP spid="69" grpId="0"/>
          <p:bldP spid="70" grpId="0"/>
          <p:bldP spid="71" grpId="0"/>
          <p:bldP spid="1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 tmFilter="0, 0; .2, .5; .8, .5; 1, 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3" dur="250" autoRev="1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 tmFilter="0, 0; .2, .5; .8, .5; 1, 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6" dur="250" autoRev="1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7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 tmFilter="0, 0; .2, .5; .8, .5; 1, 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9" dur="250" autoRev="1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 tmFilter="0, 0; .2, .5; .8, .5; 1, 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2" dur="250" autoRev="1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59" grpId="0"/>
          <p:bldP spid="61" grpId="0"/>
          <p:bldP spid="67" grpId="0"/>
          <p:bldP spid="68" grpId="0"/>
          <p:bldP spid="69" grpId="0"/>
          <p:bldP spid="70" grpId="0"/>
          <p:bldP spid="71" grpId="0"/>
          <p:bldP spid="111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1"/>
          <p:cNvSpPr txBox="1"/>
          <p:nvPr/>
        </p:nvSpPr>
        <p:spPr>
          <a:xfrm>
            <a:off x="1184649" y="250504"/>
            <a:ext cx="1933867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营业额提升方法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99274" y="1275606"/>
            <a:ext cx="1506792" cy="1506792"/>
            <a:chOff x="3481448" y="2338049"/>
            <a:chExt cx="2181104" cy="2181104"/>
          </a:xfrm>
        </p:grpSpPr>
        <p:grpSp>
          <p:nvGrpSpPr>
            <p:cNvPr id="42" name="组合 41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4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3859414" y="3125467"/>
              <a:ext cx="1464617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方案</a:t>
              </a:r>
              <a:r>
                <a:rPr lang="en-US" altLang="zh-CN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569066" y="3018142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请在这里输入您的文字；请在这里输入您的文字；请在这里输入您的文字；请在这里输入您的文字。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2202992" y="3100157"/>
            <a:ext cx="473766" cy="477588"/>
            <a:chOff x="3041651" y="3326606"/>
            <a:chExt cx="631825" cy="636588"/>
          </a:xfrm>
        </p:grpSpPr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837402" y="1275606"/>
            <a:ext cx="1506792" cy="1506792"/>
            <a:chOff x="3481448" y="2338049"/>
            <a:chExt cx="2181104" cy="2181104"/>
          </a:xfrm>
        </p:grpSpPr>
        <p:grpSp>
          <p:nvGrpSpPr>
            <p:cNvPr id="52" name="组合 51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4" name="同心圆 5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837372" y="3125467"/>
              <a:ext cx="1469258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方案</a:t>
              </a:r>
              <a:r>
                <a:rPr lang="en-US" altLang="zh-CN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76985" y="3018142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请在这里输入您的文字；请在这里输入您的文字；请在这里输入您的文字；请在这里输入您的文字。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4438192" y="3100157"/>
            <a:ext cx="473766" cy="477588"/>
            <a:chOff x="3041651" y="3326606"/>
            <a:chExt cx="631825" cy="636588"/>
          </a:xfrm>
        </p:grpSpPr>
        <p:sp>
          <p:nvSpPr>
            <p:cNvPr id="5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17375E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029994" y="1275606"/>
            <a:ext cx="1506792" cy="1506792"/>
            <a:chOff x="3481448" y="2338049"/>
            <a:chExt cx="2181104" cy="2181104"/>
          </a:xfrm>
        </p:grpSpPr>
        <p:grpSp>
          <p:nvGrpSpPr>
            <p:cNvPr id="62" name="组合 61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4" name="同心圆 6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836211" y="3125467"/>
              <a:ext cx="1471580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方案</a:t>
              </a:r>
              <a:r>
                <a:rPr lang="en-US" altLang="zh-CN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4953794" y="3018142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请在这里输入您的文字；请在这里输入您的文字；请在这里输入您的文字；请在这里输入您的文字。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6601843" y="3100157"/>
            <a:ext cx="473766" cy="477588"/>
            <a:chOff x="3041651" y="3326606"/>
            <a:chExt cx="631825" cy="636588"/>
          </a:xfrm>
        </p:grpSpPr>
        <p:sp>
          <p:nvSpPr>
            <p:cNvPr id="6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103492" y="1275606"/>
            <a:ext cx="1506792" cy="1506792"/>
            <a:chOff x="3481448" y="2338049"/>
            <a:chExt cx="2181104" cy="2181104"/>
          </a:xfrm>
        </p:grpSpPr>
        <p:grpSp>
          <p:nvGrpSpPr>
            <p:cNvPr id="72" name="组合 71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4" name="同心圆 7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3835051" y="3125467"/>
              <a:ext cx="1473900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方案</a:t>
              </a:r>
              <a:r>
                <a:rPr lang="en-US" altLang="zh-CN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7143203" y="3018142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请在这里输入您的文字；请在这里输入您的文字；请在这里输入您的文字；请在这里输入您的文字。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2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" presetClass="entr" presetSubtype="1" accel="52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8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3" presetID="2" presetClass="entr" presetSubtype="1" accel="52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2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7" presetID="2" presetClass="entr" presetSubtype="1" accel="52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5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/>
          <p:bldP spid="56" grpId="0"/>
          <p:bldP spid="66" grpId="0"/>
          <p:bldP spid="76" grpId="0"/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3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7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5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/>
          <p:bldP spid="56" grpId="0"/>
          <p:bldP spid="66" grpId="0"/>
          <p:bldP spid="76" grpId="0"/>
          <p:bldP spid="77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管理提升方针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033665" y="3045661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93217" y="1152717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1252315" y="1674242"/>
            <a:ext cx="583929" cy="581800"/>
          </a:xfrm>
          <a:custGeom>
            <a:avLst/>
            <a:gdLst>
              <a:gd name="T0" fmla="*/ 86 w 116"/>
              <a:gd name="T1" fmla="*/ 17 h 116"/>
              <a:gd name="T2" fmla="*/ 8 w 116"/>
              <a:gd name="T3" fmla="*/ 45 h 116"/>
              <a:gd name="T4" fmla="*/ 11 w 116"/>
              <a:gd name="T5" fmla="*/ 50 h 116"/>
              <a:gd name="T6" fmla="*/ 12 w 116"/>
              <a:gd name="T7" fmla="*/ 59 h 116"/>
              <a:gd name="T8" fmla="*/ 16 w 116"/>
              <a:gd name="T9" fmla="*/ 69 h 116"/>
              <a:gd name="T10" fmla="*/ 20 w 116"/>
              <a:gd name="T11" fmla="*/ 77 h 116"/>
              <a:gd name="T12" fmla="*/ 24 w 116"/>
              <a:gd name="T13" fmla="*/ 83 h 116"/>
              <a:gd name="T14" fmla="*/ 27 w 116"/>
              <a:gd name="T15" fmla="*/ 98 h 116"/>
              <a:gd name="T16" fmla="*/ 33 w 116"/>
              <a:gd name="T17" fmla="*/ 105 h 116"/>
              <a:gd name="T18" fmla="*/ 34 w 116"/>
              <a:gd name="T19" fmla="*/ 101 h 116"/>
              <a:gd name="T20" fmla="*/ 37 w 116"/>
              <a:gd name="T21" fmla="*/ 93 h 116"/>
              <a:gd name="T22" fmla="*/ 41 w 116"/>
              <a:gd name="T23" fmla="*/ 83 h 116"/>
              <a:gd name="T24" fmla="*/ 49 w 116"/>
              <a:gd name="T25" fmla="*/ 73 h 116"/>
              <a:gd name="T26" fmla="*/ 53 w 116"/>
              <a:gd name="T27" fmla="*/ 66 h 116"/>
              <a:gd name="T28" fmla="*/ 45 w 116"/>
              <a:gd name="T29" fmla="*/ 61 h 116"/>
              <a:gd name="T30" fmla="*/ 38 w 116"/>
              <a:gd name="T31" fmla="*/ 58 h 116"/>
              <a:gd name="T32" fmla="*/ 33 w 116"/>
              <a:gd name="T33" fmla="*/ 51 h 116"/>
              <a:gd name="T34" fmla="*/ 25 w 116"/>
              <a:gd name="T35" fmla="*/ 47 h 116"/>
              <a:gd name="T36" fmla="*/ 17 w 116"/>
              <a:gd name="T37" fmla="*/ 49 h 116"/>
              <a:gd name="T38" fmla="*/ 13 w 116"/>
              <a:gd name="T39" fmla="*/ 44 h 116"/>
              <a:gd name="T40" fmla="*/ 12 w 116"/>
              <a:gd name="T41" fmla="*/ 37 h 116"/>
              <a:gd name="T42" fmla="*/ 8 w 116"/>
              <a:gd name="T43" fmla="*/ 37 h 116"/>
              <a:gd name="T44" fmla="*/ 12 w 116"/>
              <a:gd name="T45" fmla="*/ 30 h 116"/>
              <a:gd name="T46" fmla="*/ 18 w 116"/>
              <a:gd name="T47" fmla="*/ 30 h 116"/>
              <a:gd name="T48" fmla="*/ 24 w 116"/>
              <a:gd name="T49" fmla="*/ 25 h 116"/>
              <a:gd name="T50" fmla="*/ 30 w 116"/>
              <a:gd name="T51" fmla="*/ 18 h 116"/>
              <a:gd name="T52" fmla="*/ 32 w 116"/>
              <a:gd name="T53" fmla="*/ 15 h 116"/>
              <a:gd name="T54" fmla="*/ 42 w 116"/>
              <a:gd name="T55" fmla="*/ 12 h 116"/>
              <a:gd name="T56" fmla="*/ 34 w 116"/>
              <a:gd name="T57" fmla="*/ 8 h 116"/>
              <a:gd name="T58" fmla="*/ 32 w 116"/>
              <a:gd name="T59" fmla="*/ 8 h 116"/>
              <a:gd name="T60" fmla="*/ 49 w 116"/>
              <a:gd name="T61" fmla="*/ 2 h 116"/>
              <a:gd name="T62" fmla="*/ 56 w 116"/>
              <a:gd name="T63" fmla="*/ 5 h 116"/>
              <a:gd name="T64" fmla="*/ 82 w 116"/>
              <a:gd name="T65" fmla="*/ 6 h 116"/>
              <a:gd name="T66" fmla="*/ 79 w 116"/>
              <a:gd name="T67" fmla="*/ 11 h 116"/>
              <a:gd name="T68" fmla="*/ 85 w 116"/>
              <a:gd name="T69" fmla="*/ 19 h 116"/>
              <a:gd name="T70" fmla="*/ 89 w 116"/>
              <a:gd name="T71" fmla="*/ 19 h 116"/>
              <a:gd name="T72" fmla="*/ 93 w 116"/>
              <a:gd name="T73" fmla="*/ 17 h 116"/>
              <a:gd name="T74" fmla="*/ 97 w 116"/>
              <a:gd name="T75" fmla="*/ 23 h 116"/>
              <a:gd name="T76" fmla="*/ 101 w 116"/>
              <a:gd name="T77" fmla="*/ 27 h 116"/>
              <a:gd name="T78" fmla="*/ 95 w 116"/>
              <a:gd name="T79" fmla="*/ 27 h 116"/>
              <a:gd name="T80" fmla="*/ 89 w 116"/>
              <a:gd name="T81" fmla="*/ 25 h 116"/>
              <a:gd name="T82" fmla="*/ 81 w 116"/>
              <a:gd name="T83" fmla="*/ 24 h 116"/>
              <a:gd name="T84" fmla="*/ 74 w 116"/>
              <a:gd name="T85" fmla="*/ 30 h 116"/>
              <a:gd name="T86" fmla="*/ 70 w 116"/>
              <a:gd name="T87" fmla="*/ 39 h 116"/>
              <a:gd name="T88" fmla="*/ 73 w 116"/>
              <a:gd name="T89" fmla="*/ 50 h 116"/>
              <a:gd name="T90" fmla="*/ 82 w 116"/>
              <a:gd name="T91" fmla="*/ 53 h 116"/>
              <a:gd name="T92" fmla="*/ 91 w 116"/>
              <a:gd name="T93" fmla="*/ 53 h 116"/>
              <a:gd name="T94" fmla="*/ 95 w 116"/>
              <a:gd name="T95" fmla="*/ 61 h 116"/>
              <a:gd name="T96" fmla="*/ 96 w 116"/>
              <a:gd name="T97" fmla="*/ 71 h 116"/>
              <a:gd name="T98" fmla="*/ 95 w 116"/>
              <a:gd name="T99" fmla="*/ 81 h 116"/>
              <a:gd name="T100" fmla="*/ 100 w 116"/>
              <a:gd name="T101" fmla="*/ 90 h 116"/>
              <a:gd name="T102" fmla="*/ 107 w 116"/>
              <a:gd name="T103" fmla="*/ 82 h 116"/>
              <a:gd name="T104" fmla="*/ 112 w 116"/>
              <a:gd name="T105" fmla="*/ 69 h 116"/>
              <a:gd name="T106" fmla="*/ 114 w 116"/>
              <a:gd name="T107" fmla="*/ 53 h 116"/>
              <a:gd name="T108" fmla="*/ 109 w 116"/>
              <a:gd name="T109" fmla="*/ 39 h 116"/>
              <a:gd name="T110" fmla="*/ 105 w 116"/>
              <a:gd name="T111" fmla="*/ 32 h 116"/>
              <a:gd name="T112" fmla="*/ 111 w 116"/>
              <a:gd name="T113" fmla="*/ 41 h 116"/>
              <a:gd name="T114" fmla="*/ 79 w 116"/>
              <a:gd name="T115" fmla="*/ 10 h 116"/>
              <a:gd name="T116" fmla="*/ 75 w 116"/>
              <a:gd name="T117" fmla="*/ 5 h 116"/>
              <a:gd name="T118" fmla="*/ 76 w 116"/>
              <a:gd name="T119" fmla="*/ 9 h 116"/>
              <a:gd name="T120" fmla="*/ 73 w 116"/>
              <a:gd name="T121" fmla="*/ 4 h 116"/>
              <a:gd name="T122" fmla="*/ 109 w 116"/>
              <a:gd name="T123" fmla="*/ 8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6" h="116">
                <a:moveTo>
                  <a:pt x="6" y="33"/>
                </a:moveTo>
                <a:cubicBezTo>
                  <a:pt x="6" y="33"/>
                  <a:pt x="6" y="33"/>
                  <a:pt x="6" y="33"/>
                </a:cubicBezTo>
                <a:cubicBezTo>
                  <a:pt x="6" y="33"/>
                  <a:pt x="6" y="33"/>
                  <a:pt x="5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4"/>
                  <a:pt x="6" y="34"/>
                  <a:pt x="6" y="33"/>
                </a:cubicBezTo>
                <a:close/>
                <a:moveTo>
                  <a:pt x="5" y="35"/>
                </a:moveTo>
                <a:cubicBezTo>
                  <a:pt x="5" y="35"/>
                  <a:pt x="5" y="35"/>
                  <a:pt x="5" y="35"/>
                </a:cubicBezTo>
                <a:cubicBezTo>
                  <a:pt x="5" y="35"/>
                  <a:pt x="5" y="34"/>
                  <a:pt x="5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34"/>
                  <a:pt x="5" y="34"/>
                  <a:pt x="5" y="35"/>
                </a:cubicBezTo>
                <a:cubicBezTo>
                  <a:pt x="5" y="35"/>
                  <a:pt x="5" y="35"/>
                  <a:pt x="5" y="35"/>
                </a:cubicBezTo>
                <a:close/>
                <a:moveTo>
                  <a:pt x="88" y="18"/>
                </a:moveTo>
                <a:cubicBezTo>
                  <a:pt x="88" y="18"/>
                  <a:pt x="88" y="18"/>
                  <a:pt x="88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17"/>
                  <a:pt x="87" y="17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6"/>
                  <a:pt x="86" y="16"/>
                  <a:pt x="86" y="16"/>
                </a:cubicBezTo>
                <a:cubicBezTo>
                  <a:pt x="86" y="16"/>
                  <a:pt x="86" y="16"/>
                  <a:pt x="86" y="16"/>
                </a:cubicBezTo>
                <a:cubicBezTo>
                  <a:pt x="86" y="16"/>
                  <a:pt x="86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6" y="17"/>
                  <a:pt x="86" y="17"/>
                  <a:pt x="86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8"/>
                  <a:pt x="87" y="18"/>
                  <a:pt x="87" y="18"/>
                </a:cubicBezTo>
                <a:cubicBezTo>
                  <a:pt x="86" y="18"/>
                  <a:pt x="87" y="18"/>
                  <a:pt x="87" y="18"/>
                </a:cubicBezTo>
                <a:cubicBezTo>
                  <a:pt x="87" y="18"/>
                  <a:pt x="87" y="18"/>
                  <a:pt x="87" y="18"/>
                </a:cubicBezTo>
                <a:cubicBezTo>
                  <a:pt x="87" y="18"/>
                  <a:pt x="87" y="18"/>
                  <a:pt x="87" y="18"/>
                </a:cubicBezTo>
                <a:cubicBezTo>
                  <a:pt x="87" y="18"/>
                  <a:pt x="87" y="18"/>
                  <a:pt x="87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18"/>
                  <a:pt x="88" y="18"/>
                  <a:pt x="88" y="18"/>
                </a:cubicBezTo>
                <a:close/>
                <a:moveTo>
                  <a:pt x="112" y="37"/>
                </a:moveTo>
                <a:cubicBezTo>
                  <a:pt x="114" y="44"/>
                  <a:pt x="116" y="51"/>
                  <a:pt x="116" y="58"/>
                </a:cubicBezTo>
                <a:cubicBezTo>
                  <a:pt x="116" y="90"/>
                  <a:pt x="90" y="116"/>
                  <a:pt x="58" y="116"/>
                </a:cubicBezTo>
                <a:cubicBezTo>
                  <a:pt x="26" y="116"/>
                  <a:pt x="0" y="90"/>
                  <a:pt x="0" y="58"/>
                </a:cubicBezTo>
                <a:cubicBezTo>
                  <a:pt x="0" y="50"/>
                  <a:pt x="2" y="42"/>
                  <a:pt x="5" y="35"/>
                </a:cubicBezTo>
                <a:cubicBezTo>
                  <a:pt x="5" y="42"/>
                  <a:pt x="5" y="42"/>
                  <a:pt x="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2"/>
                  <a:pt x="6" y="42"/>
                  <a:pt x="6" y="42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4"/>
                  <a:pt x="7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8" y="44"/>
                  <a:pt x="8" y="44"/>
                  <a:pt x="8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8" y="45"/>
                  <a:pt x="8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48"/>
                  <a:pt x="11" y="49"/>
                  <a:pt x="11" y="49"/>
                </a:cubicBez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1" y="49"/>
                  <a:pt x="11" y="49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1"/>
                  <a:pt x="13" y="51"/>
                  <a:pt x="13" y="51"/>
                </a:cubicBezTo>
                <a:cubicBezTo>
                  <a:pt x="13" y="51"/>
                  <a:pt x="14" y="51"/>
                  <a:pt x="14" y="51"/>
                </a:cubicBezTo>
                <a:cubicBezTo>
                  <a:pt x="14" y="51"/>
                  <a:pt x="14" y="52"/>
                  <a:pt x="14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2"/>
                  <a:pt x="14" y="53"/>
                  <a:pt x="1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5" y="53"/>
                  <a:pt x="15" y="53"/>
                  <a:pt x="15" y="54"/>
                </a:cubicBezTo>
                <a:cubicBezTo>
                  <a:pt x="15" y="54"/>
                  <a:pt x="15" y="54"/>
                  <a:pt x="14" y="54"/>
                </a:cubicBezTo>
                <a:cubicBezTo>
                  <a:pt x="14" y="54"/>
                  <a:pt x="14" y="54"/>
                  <a:pt x="14" y="54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3" y="58"/>
                  <a:pt x="13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60"/>
                  <a:pt x="12" y="60"/>
                  <a:pt x="13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2"/>
                  <a:pt x="12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4"/>
                  <a:pt x="12" y="64"/>
                  <a:pt x="12" y="64"/>
                </a:cubicBezTo>
                <a:cubicBezTo>
                  <a:pt x="12" y="64"/>
                  <a:pt x="13" y="64"/>
                  <a:pt x="13" y="65"/>
                </a:cubicBezTo>
                <a:cubicBezTo>
                  <a:pt x="13" y="65"/>
                  <a:pt x="13" y="65"/>
                  <a:pt x="14" y="66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66"/>
                  <a:pt x="14" y="67"/>
                  <a:pt x="14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4" y="67"/>
                  <a:pt x="14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69"/>
                  <a:pt x="16" y="69"/>
                  <a:pt x="16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1"/>
                  <a:pt x="16" y="71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7" y="73"/>
                </a:cubicBezTo>
                <a:cubicBezTo>
                  <a:pt x="17" y="73"/>
                  <a:pt x="17" y="73"/>
                  <a:pt x="17" y="74"/>
                </a:cubicBezTo>
                <a:cubicBezTo>
                  <a:pt x="17" y="74"/>
                  <a:pt x="17" y="74"/>
                  <a:pt x="17" y="74"/>
                </a:cubicBezTo>
                <a:cubicBezTo>
                  <a:pt x="17" y="74"/>
                  <a:pt x="17" y="74"/>
                  <a:pt x="17" y="74"/>
                </a:cubicBezTo>
                <a:cubicBezTo>
                  <a:pt x="17" y="74"/>
                  <a:pt x="17" y="75"/>
                  <a:pt x="17" y="75"/>
                </a:cubicBezTo>
                <a:cubicBezTo>
                  <a:pt x="17" y="75"/>
                  <a:pt x="17" y="75"/>
                  <a:pt x="18" y="75"/>
                </a:cubicBezTo>
                <a:cubicBezTo>
                  <a:pt x="18" y="75"/>
                  <a:pt x="18" y="75"/>
                  <a:pt x="18" y="75"/>
                </a:cubicBezTo>
                <a:cubicBezTo>
                  <a:pt x="18" y="76"/>
                  <a:pt x="18" y="76"/>
                  <a:pt x="18" y="76"/>
                </a:cubicBezTo>
                <a:cubicBezTo>
                  <a:pt x="19" y="76"/>
                  <a:pt x="19" y="76"/>
                  <a:pt x="19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7"/>
                  <a:pt x="21" y="77"/>
                  <a:pt x="21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8"/>
                  <a:pt x="21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9"/>
                  <a:pt x="22" y="79"/>
                </a:cubicBezTo>
                <a:cubicBezTo>
                  <a:pt x="22" y="79"/>
                  <a:pt x="22" y="79"/>
                  <a:pt x="22" y="80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22" y="81"/>
                  <a:pt x="23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81"/>
                  <a:pt x="23" y="82"/>
                  <a:pt x="23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3"/>
                  <a:pt x="23" y="83"/>
                </a:cubicBezTo>
                <a:cubicBezTo>
                  <a:pt x="23" y="83"/>
                  <a:pt x="23" y="83"/>
                  <a:pt x="23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4" y="83"/>
                  <a:pt x="24" y="83"/>
                  <a:pt x="24" y="84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84"/>
                  <a:pt x="24" y="85"/>
                  <a:pt x="24" y="85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90"/>
                  <a:pt x="24" y="90"/>
                  <a:pt x="24" y="90"/>
                </a:cubicBezTo>
                <a:cubicBezTo>
                  <a:pt x="24" y="90"/>
                  <a:pt x="24" y="90"/>
                  <a:pt x="25" y="90"/>
                </a:cubicBezTo>
                <a:cubicBezTo>
                  <a:pt x="25" y="90"/>
                  <a:pt x="25" y="90"/>
                  <a:pt x="25" y="90"/>
                </a:cubicBezTo>
                <a:cubicBezTo>
                  <a:pt x="25" y="90"/>
                  <a:pt x="25" y="91"/>
                  <a:pt x="25" y="91"/>
                </a:cubicBezTo>
                <a:cubicBezTo>
                  <a:pt x="25" y="91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4"/>
                  <a:pt x="25" y="94"/>
                  <a:pt x="25" y="94"/>
                </a:cubicBezTo>
                <a:cubicBezTo>
                  <a:pt x="25" y="94"/>
                  <a:pt x="25" y="94"/>
                  <a:pt x="25" y="94"/>
                </a:cubicBezTo>
                <a:cubicBezTo>
                  <a:pt x="25" y="94"/>
                  <a:pt x="25" y="95"/>
                  <a:pt x="25" y="95"/>
                </a:cubicBezTo>
                <a:cubicBezTo>
                  <a:pt x="25" y="95"/>
                  <a:pt x="25" y="95"/>
                  <a:pt x="25" y="95"/>
                </a:cubicBezTo>
                <a:cubicBezTo>
                  <a:pt x="25" y="96"/>
                  <a:pt x="26" y="96"/>
                  <a:pt x="26" y="97"/>
                </a:cubicBezTo>
                <a:cubicBezTo>
                  <a:pt x="26" y="97"/>
                  <a:pt x="26" y="97"/>
                  <a:pt x="26" y="97"/>
                </a:cubicBezTo>
                <a:cubicBezTo>
                  <a:pt x="27" y="97"/>
                  <a:pt x="27" y="97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8" y="98"/>
                  <a:pt x="28" y="99"/>
                  <a:pt x="28" y="99"/>
                </a:cubicBezTo>
                <a:cubicBezTo>
                  <a:pt x="28" y="99"/>
                  <a:pt x="28" y="99"/>
                  <a:pt x="28" y="99"/>
                </a:cubicBezTo>
                <a:cubicBezTo>
                  <a:pt x="28" y="99"/>
                  <a:pt x="28" y="99"/>
                  <a:pt x="28" y="99"/>
                </a:cubicBezTo>
                <a:cubicBezTo>
                  <a:pt x="28" y="99"/>
                  <a:pt x="28" y="99"/>
                  <a:pt x="28" y="99"/>
                </a:cubicBezTo>
                <a:cubicBezTo>
                  <a:pt x="28" y="99"/>
                  <a:pt x="28" y="99"/>
                  <a:pt x="29" y="99"/>
                </a:cubicBezTo>
                <a:cubicBezTo>
                  <a:pt x="29" y="100"/>
                  <a:pt x="29" y="100"/>
                  <a:pt x="29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30" y="101"/>
                  <a:pt x="30" y="101"/>
                  <a:pt x="30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30" y="103"/>
                  <a:pt x="30" y="103"/>
                  <a:pt x="31" y="103"/>
                </a:cubicBezTo>
                <a:cubicBezTo>
                  <a:pt x="31" y="103"/>
                  <a:pt x="31" y="104"/>
                  <a:pt x="31" y="104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31" y="104"/>
                  <a:pt x="32" y="104"/>
                  <a:pt x="32" y="104"/>
                </a:cubicBezTo>
                <a:cubicBezTo>
                  <a:pt x="32" y="105"/>
                  <a:pt x="32" y="105"/>
                  <a:pt x="32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4" y="105"/>
                  <a:pt x="34" y="105"/>
                  <a:pt x="34" y="105"/>
                </a:cubicBezTo>
                <a:cubicBezTo>
                  <a:pt x="34" y="105"/>
                  <a:pt x="34" y="105"/>
                  <a:pt x="34" y="105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4" y="106"/>
                  <a:pt x="34" y="106"/>
                  <a:pt x="35" y="106"/>
                </a:cubicBezTo>
                <a:cubicBezTo>
                  <a:pt x="35" y="106"/>
                  <a:pt x="35" y="106"/>
                  <a:pt x="35" y="105"/>
                </a:cubicBezTo>
                <a:cubicBezTo>
                  <a:pt x="35" y="105"/>
                  <a:pt x="35" y="105"/>
                  <a:pt x="35" y="105"/>
                </a:cubicBezTo>
                <a:cubicBezTo>
                  <a:pt x="35" y="105"/>
                  <a:pt x="35" y="105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3"/>
                </a:cubicBezTo>
                <a:cubicBezTo>
                  <a:pt x="35" y="103"/>
                  <a:pt x="35" y="103"/>
                  <a:pt x="35" y="103"/>
                </a:cubicBezTo>
                <a:cubicBezTo>
                  <a:pt x="35" y="103"/>
                  <a:pt x="35" y="102"/>
                  <a:pt x="35" y="102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100"/>
                  <a:pt x="34" y="99"/>
                  <a:pt x="34" y="99"/>
                </a:cubicBezTo>
                <a:cubicBezTo>
                  <a:pt x="34" y="99"/>
                  <a:pt x="34" y="99"/>
                  <a:pt x="33" y="99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7"/>
                  <a:pt x="33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4" y="97"/>
                  <a:pt x="34" y="97"/>
                  <a:pt x="34" y="96"/>
                </a:cubicBezTo>
                <a:cubicBezTo>
                  <a:pt x="34" y="96"/>
                  <a:pt x="34" y="96"/>
                  <a:pt x="34" y="96"/>
                </a:cubicBezTo>
                <a:cubicBezTo>
                  <a:pt x="34" y="96"/>
                  <a:pt x="34" y="96"/>
                  <a:pt x="34" y="96"/>
                </a:cubicBezTo>
                <a:cubicBezTo>
                  <a:pt x="34" y="96"/>
                  <a:pt x="34" y="96"/>
                  <a:pt x="34" y="96"/>
                </a:cubicBezTo>
                <a:cubicBezTo>
                  <a:pt x="34" y="96"/>
                  <a:pt x="35" y="96"/>
                  <a:pt x="3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95"/>
                  <a:pt x="35" y="95"/>
                  <a:pt x="35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6" y="95"/>
                  <a:pt x="37" y="95"/>
                  <a:pt x="37" y="95"/>
                </a:cubicBezTo>
                <a:cubicBezTo>
                  <a:pt x="37" y="94"/>
                  <a:pt x="37" y="94"/>
                  <a:pt x="37" y="93"/>
                </a:cubicBezTo>
                <a:cubicBezTo>
                  <a:pt x="37" y="93"/>
                  <a:pt x="36" y="93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3"/>
                  <a:pt x="35" y="93"/>
                  <a:pt x="35" y="92"/>
                </a:cubicBezTo>
                <a:cubicBezTo>
                  <a:pt x="35" y="92"/>
                  <a:pt x="35" y="92"/>
                  <a:pt x="35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2"/>
                  <a:pt x="37" y="92"/>
                  <a:pt x="38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38" y="91"/>
                  <a:pt x="38" y="91"/>
                  <a:pt x="38" y="91"/>
                </a:cubicBezTo>
                <a:cubicBezTo>
                  <a:pt x="38" y="91"/>
                  <a:pt x="38" y="91"/>
                  <a:pt x="38" y="91"/>
                </a:cubicBezTo>
                <a:cubicBezTo>
                  <a:pt x="38" y="91"/>
                  <a:pt x="38" y="90"/>
                  <a:pt x="38" y="90"/>
                </a:cubicBezTo>
                <a:cubicBezTo>
                  <a:pt x="38" y="90"/>
                  <a:pt x="38" y="90"/>
                  <a:pt x="38" y="90"/>
                </a:cubicBezTo>
                <a:cubicBezTo>
                  <a:pt x="38" y="90"/>
                  <a:pt x="38" y="90"/>
                  <a:pt x="38" y="90"/>
                </a:cubicBezTo>
                <a:cubicBezTo>
                  <a:pt x="38" y="90"/>
                  <a:pt x="38" y="90"/>
                  <a:pt x="38" y="90"/>
                </a:cubicBezTo>
                <a:cubicBezTo>
                  <a:pt x="39" y="90"/>
                  <a:pt x="39" y="90"/>
                  <a:pt x="39" y="90"/>
                </a:cubicBezTo>
                <a:cubicBezTo>
                  <a:pt x="39" y="90"/>
                  <a:pt x="40" y="89"/>
                  <a:pt x="40" y="89"/>
                </a:cubicBezTo>
                <a:cubicBezTo>
                  <a:pt x="40" y="88"/>
                  <a:pt x="40" y="88"/>
                  <a:pt x="40" y="88"/>
                </a:cubicBezTo>
                <a:cubicBezTo>
                  <a:pt x="40" y="85"/>
                  <a:pt x="40" y="85"/>
                  <a:pt x="40" y="85"/>
                </a:cubicBezTo>
                <a:cubicBezTo>
                  <a:pt x="40" y="85"/>
                  <a:pt x="40" y="84"/>
                  <a:pt x="40" y="84"/>
                </a:cubicBezTo>
                <a:cubicBezTo>
                  <a:pt x="40" y="84"/>
                  <a:pt x="40" y="84"/>
                  <a:pt x="40" y="84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1" y="83"/>
                  <a:pt x="41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41" y="83"/>
                  <a:pt x="41" y="83"/>
                  <a:pt x="42" y="82"/>
                </a:cubicBezTo>
                <a:cubicBezTo>
                  <a:pt x="42" y="82"/>
                  <a:pt x="42" y="82"/>
                  <a:pt x="43" y="82"/>
                </a:cubicBezTo>
                <a:cubicBezTo>
                  <a:pt x="43" y="82"/>
                  <a:pt x="43" y="82"/>
                  <a:pt x="43" y="82"/>
                </a:cubicBezTo>
                <a:cubicBezTo>
                  <a:pt x="43" y="82"/>
                  <a:pt x="44" y="82"/>
                  <a:pt x="44" y="82"/>
                </a:cubicBezTo>
                <a:cubicBezTo>
                  <a:pt x="44" y="82"/>
                  <a:pt x="44" y="82"/>
                  <a:pt x="44" y="82"/>
                </a:cubicBezTo>
                <a:cubicBezTo>
                  <a:pt x="44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1"/>
                  <a:pt x="45" y="81"/>
                  <a:pt x="45" y="81"/>
                </a:cubicBezTo>
                <a:cubicBezTo>
                  <a:pt x="45" y="81"/>
                  <a:pt x="45" y="81"/>
                  <a:pt x="45" y="81"/>
                </a:cubicBezTo>
                <a:cubicBezTo>
                  <a:pt x="45" y="81"/>
                  <a:pt x="45" y="81"/>
                  <a:pt x="45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46" y="80"/>
                  <a:pt x="46" y="80"/>
                  <a:pt x="46" y="80"/>
                </a:cubicBezTo>
                <a:cubicBezTo>
                  <a:pt x="46" y="80"/>
                  <a:pt x="47" y="80"/>
                  <a:pt x="47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80"/>
                  <a:pt x="48" y="80"/>
                  <a:pt x="48" y="79"/>
                </a:cubicBezTo>
                <a:cubicBezTo>
                  <a:pt x="48" y="79"/>
                  <a:pt x="48" y="79"/>
                  <a:pt x="48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9" y="78"/>
                  <a:pt x="49" y="78"/>
                  <a:pt x="49" y="78"/>
                </a:cubicBezTo>
                <a:cubicBezTo>
                  <a:pt x="49" y="77"/>
                  <a:pt x="49" y="76"/>
                  <a:pt x="49" y="76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50" y="72"/>
                  <a:pt x="50" y="71"/>
                  <a:pt x="50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1"/>
                  <a:pt x="51" y="71"/>
                  <a:pt x="51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2" y="69"/>
                  <a:pt x="52" y="69"/>
                </a:cubicBezTo>
                <a:cubicBezTo>
                  <a:pt x="52" y="69"/>
                  <a:pt x="52" y="68"/>
                  <a:pt x="53" y="68"/>
                </a:cubicBezTo>
                <a:cubicBezTo>
                  <a:pt x="53" y="68"/>
                  <a:pt x="53" y="68"/>
                  <a:pt x="53" y="68"/>
                </a:cubicBezTo>
                <a:cubicBezTo>
                  <a:pt x="54" y="68"/>
                  <a:pt x="53" y="67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3"/>
                  <a:pt x="53" y="63"/>
                  <a:pt x="53" y="63"/>
                </a:cubicBezTo>
                <a:cubicBezTo>
                  <a:pt x="53" y="63"/>
                  <a:pt x="53" y="63"/>
                  <a:pt x="53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51" y="63"/>
                  <a:pt x="51" y="63"/>
                  <a:pt x="51" y="63"/>
                </a:cubicBezTo>
                <a:cubicBezTo>
                  <a:pt x="50" y="63"/>
                  <a:pt x="50" y="63"/>
                  <a:pt x="50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49" y="62"/>
                  <a:pt x="49" y="62"/>
                  <a:pt x="49" y="62"/>
                </a:cubicBezTo>
                <a:cubicBezTo>
                  <a:pt x="49" y="62"/>
                  <a:pt x="49" y="61"/>
                  <a:pt x="49" y="61"/>
                </a:cubicBezTo>
                <a:cubicBezTo>
                  <a:pt x="49" y="61"/>
                  <a:pt x="49" y="61"/>
                  <a:pt x="48" y="61"/>
                </a:cubicBezTo>
                <a:cubicBezTo>
                  <a:pt x="48" y="61"/>
                  <a:pt x="48" y="61"/>
                  <a:pt x="48" y="61"/>
                </a:cubicBezTo>
                <a:cubicBezTo>
                  <a:pt x="48" y="61"/>
                  <a:pt x="48" y="61"/>
                  <a:pt x="48" y="61"/>
                </a:cubicBezTo>
                <a:cubicBezTo>
                  <a:pt x="48" y="61"/>
                  <a:pt x="48" y="61"/>
                  <a:pt x="48" y="61"/>
                </a:cubicBezTo>
                <a:cubicBezTo>
                  <a:pt x="48" y="61"/>
                  <a:pt x="48" y="61"/>
                  <a:pt x="48" y="61"/>
                </a:cubicBezTo>
                <a:cubicBezTo>
                  <a:pt x="48" y="61"/>
                  <a:pt x="48" y="61"/>
                  <a:pt x="48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1"/>
                  <a:pt x="46" y="61"/>
                  <a:pt x="45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0"/>
                  <a:pt x="44" y="60"/>
                  <a:pt x="43" y="60"/>
                </a:cubicBezTo>
                <a:cubicBezTo>
                  <a:pt x="43" y="60"/>
                  <a:pt x="43" y="60"/>
                  <a:pt x="43" y="60"/>
                </a:cubicBezTo>
                <a:cubicBezTo>
                  <a:pt x="43" y="60"/>
                  <a:pt x="42" y="60"/>
                  <a:pt x="42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59"/>
                  <a:pt x="42" y="59"/>
                  <a:pt x="42" y="59"/>
                </a:cubicBezTo>
                <a:cubicBezTo>
                  <a:pt x="42" y="59"/>
                  <a:pt x="41" y="59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8" y="59"/>
                  <a:pt x="38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8"/>
                  <a:pt x="40" y="58"/>
                  <a:pt x="40" y="58"/>
                </a:cubicBezTo>
                <a:cubicBezTo>
                  <a:pt x="40" y="58"/>
                  <a:pt x="39" y="57"/>
                  <a:pt x="39" y="57"/>
                </a:cubicBezTo>
                <a:cubicBezTo>
                  <a:pt x="39" y="57"/>
                  <a:pt x="39" y="57"/>
                  <a:pt x="39" y="56"/>
                </a:cubicBezTo>
                <a:cubicBezTo>
                  <a:pt x="39" y="56"/>
                  <a:pt x="38" y="56"/>
                  <a:pt x="38" y="56"/>
                </a:cubicBezTo>
                <a:cubicBezTo>
                  <a:pt x="38" y="56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7" y="55"/>
                  <a:pt x="37" y="55"/>
                </a:cubicBezTo>
                <a:cubicBezTo>
                  <a:pt x="37" y="55"/>
                  <a:pt x="37" y="55"/>
                  <a:pt x="37" y="55"/>
                </a:cubicBezTo>
                <a:cubicBezTo>
                  <a:pt x="37" y="55"/>
                  <a:pt x="37" y="55"/>
                  <a:pt x="37" y="55"/>
                </a:cubicBezTo>
                <a:cubicBezTo>
                  <a:pt x="37" y="55"/>
                  <a:pt x="37" y="55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3"/>
                  <a:pt x="36" y="53"/>
                  <a:pt x="35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3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1"/>
                  <a:pt x="33" y="51"/>
                  <a:pt x="33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0"/>
                  <a:pt x="30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49"/>
                  <a:pt x="29" y="49"/>
                  <a:pt x="29" y="49"/>
                </a:cubicBezTo>
                <a:cubicBezTo>
                  <a:pt x="29" y="49"/>
                  <a:pt x="29" y="49"/>
                  <a:pt x="29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9" y="48"/>
                  <a:pt x="29" y="48"/>
                  <a:pt x="29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48"/>
                  <a:pt x="26" y="48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5" y="48"/>
                  <a:pt x="26" y="48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7"/>
                  <a:pt x="25" y="47"/>
                  <a:pt x="25" y="47"/>
                </a:cubicBezTo>
                <a:cubicBezTo>
                  <a:pt x="25" y="47"/>
                  <a:pt x="24" y="47"/>
                  <a:pt x="24" y="47"/>
                </a:cubicBezTo>
                <a:cubicBezTo>
                  <a:pt x="24" y="47"/>
                  <a:pt x="24" y="47"/>
                  <a:pt x="23" y="47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7"/>
                  <a:pt x="22" y="46"/>
                  <a:pt x="22" y="46"/>
                </a:cubicBezTo>
                <a:cubicBezTo>
                  <a:pt x="22" y="46"/>
                  <a:pt x="22" y="46"/>
                  <a:pt x="21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7" y="47"/>
                  <a:pt x="17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49"/>
                  <a:pt x="17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5" y="49"/>
                  <a:pt x="15" y="49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49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2" y="48"/>
                  <a:pt x="12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3" y="46"/>
                  <a:pt x="13" y="45"/>
                </a:cubicBezTo>
                <a:cubicBezTo>
                  <a:pt x="13" y="45"/>
                  <a:pt x="13" y="44"/>
                  <a:pt x="13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3"/>
                  <a:pt x="13" y="43"/>
                  <a:pt x="13" y="42"/>
                </a:cubicBezTo>
                <a:cubicBezTo>
                  <a:pt x="13" y="42"/>
                  <a:pt x="13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2" y="40"/>
                </a:cubicBezTo>
                <a:cubicBezTo>
                  <a:pt x="12" y="40"/>
                  <a:pt x="12" y="39"/>
                  <a:pt x="13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2" y="37"/>
                  <a:pt x="12" y="37"/>
                  <a:pt x="12" y="37"/>
                </a:cubicBezTo>
                <a:cubicBezTo>
                  <a:pt x="12" y="37"/>
                  <a:pt x="12" y="37"/>
                  <a:pt x="12" y="37"/>
                </a:cubicBezTo>
                <a:cubicBezTo>
                  <a:pt x="12" y="37"/>
                  <a:pt x="11" y="37"/>
                  <a:pt x="11" y="37"/>
                </a:cubicBezTo>
                <a:cubicBezTo>
                  <a:pt x="11" y="37"/>
                  <a:pt x="10" y="37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9" y="38"/>
                  <a:pt x="9" y="39"/>
                  <a:pt x="9" y="39"/>
                </a:cubicBezTo>
                <a:cubicBezTo>
                  <a:pt x="9" y="39"/>
                  <a:pt x="9" y="39"/>
                  <a:pt x="9" y="39"/>
                </a:cubicBezTo>
                <a:cubicBezTo>
                  <a:pt x="9" y="39"/>
                  <a:pt x="9" y="39"/>
                  <a:pt x="9" y="39"/>
                </a:cubicBezTo>
                <a:cubicBezTo>
                  <a:pt x="9" y="39"/>
                  <a:pt x="8" y="40"/>
                  <a:pt x="8" y="40"/>
                </a:cubicBezTo>
                <a:cubicBezTo>
                  <a:pt x="8" y="40"/>
                  <a:pt x="8" y="39"/>
                  <a:pt x="8" y="39"/>
                </a:cubicBezTo>
                <a:cubicBezTo>
                  <a:pt x="8" y="39"/>
                  <a:pt x="8" y="39"/>
                  <a:pt x="8" y="39"/>
                </a:cubicBezTo>
                <a:cubicBezTo>
                  <a:pt x="8" y="39"/>
                  <a:pt x="8" y="39"/>
                  <a:pt x="8" y="39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38"/>
                  <a:pt x="8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7"/>
                  <a:pt x="9" y="36"/>
                </a:cubicBezTo>
                <a:cubicBezTo>
                  <a:pt x="9" y="36"/>
                  <a:pt x="8" y="36"/>
                  <a:pt x="9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36"/>
                  <a:pt x="9" y="35"/>
                  <a:pt x="9" y="35"/>
                </a:cubicBezTo>
                <a:cubicBezTo>
                  <a:pt x="9" y="35"/>
                  <a:pt x="9" y="34"/>
                  <a:pt x="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9" y="33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3"/>
                  <a:pt x="10" y="32"/>
                  <a:pt x="10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2"/>
                  <a:pt x="11" y="32"/>
                  <a:pt x="11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1"/>
                  <a:pt x="11" y="31"/>
                  <a:pt x="11" y="31"/>
                </a:cubicBezTo>
                <a:cubicBezTo>
                  <a:pt x="12" y="31"/>
                  <a:pt x="12" y="31"/>
                  <a:pt x="12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30"/>
                  <a:pt x="13" y="30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29"/>
                  <a:pt x="15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7" y="30"/>
                  <a:pt x="17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8" y="33"/>
                  <a:pt x="18" y="32"/>
                  <a:pt x="18" y="32"/>
                </a:cubicBezTo>
                <a:cubicBezTo>
                  <a:pt x="18" y="32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0"/>
                  <a:pt x="18" y="30"/>
                </a:cubicBezTo>
                <a:cubicBezTo>
                  <a:pt x="18" y="30"/>
                  <a:pt x="18" y="30"/>
                  <a:pt x="18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0" y="29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2" y="27"/>
                  <a:pt x="22" y="27"/>
                  <a:pt x="22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4"/>
                  <a:pt x="24" y="24"/>
                </a:cubicBezTo>
                <a:cubicBezTo>
                  <a:pt x="24" y="24"/>
                  <a:pt x="24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2"/>
                  <a:pt x="25" y="22"/>
                </a:cubicBezTo>
                <a:cubicBezTo>
                  <a:pt x="26" y="22"/>
                  <a:pt x="26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8" y="20"/>
                  <a:pt x="28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30" y="20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3" y="17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6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2"/>
                </a:cubicBez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1"/>
                  <a:pt x="42" y="11"/>
                </a:cubicBezTo>
                <a:cubicBezTo>
                  <a:pt x="42" y="11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8"/>
                  <a:pt x="42" y="8"/>
                  <a:pt x="42" y="8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39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7"/>
                  <a:pt x="39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6" y="8"/>
                  <a:pt x="36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36" y="8"/>
                  <a:pt x="35" y="8"/>
                  <a:pt x="35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9"/>
                  <a:pt x="34" y="9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4" y="9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0"/>
                  <a:pt x="33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2" y="11"/>
                  <a:pt x="31" y="11"/>
                </a:cubicBezTo>
                <a:cubicBezTo>
                  <a:pt x="31" y="11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1"/>
                </a:cubicBezTo>
                <a:cubicBezTo>
                  <a:pt x="31" y="11"/>
                  <a:pt x="31" y="11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2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8"/>
                  <a:pt x="32" y="8"/>
                  <a:pt x="32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7"/>
                  <a:pt x="34" y="6"/>
                  <a:pt x="34" y="6"/>
                </a:cubicBezTo>
                <a:cubicBezTo>
                  <a:pt x="34" y="6"/>
                  <a:pt x="35" y="6"/>
                  <a:pt x="35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7" y="5"/>
                </a:cubicBezTo>
                <a:cubicBezTo>
                  <a:pt x="37" y="5"/>
                  <a:pt x="37" y="5"/>
                  <a:pt x="37" y="4"/>
                </a:cubicBezTo>
                <a:cubicBezTo>
                  <a:pt x="37" y="4"/>
                  <a:pt x="37" y="4"/>
                  <a:pt x="37" y="4"/>
                </a:cubicBezTo>
                <a:cubicBezTo>
                  <a:pt x="41" y="3"/>
                  <a:pt x="45" y="2"/>
                  <a:pt x="49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49" y="1"/>
                  <a:pt x="49" y="1"/>
                  <a:pt x="49" y="2"/>
                </a:cubicBezTo>
                <a:cubicBezTo>
                  <a:pt x="50" y="2"/>
                  <a:pt x="50" y="2"/>
                  <a:pt x="50" y="2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3"/>
                  <a:pt x="50" y="3"/>
                  <a:pt x="50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5"/>
                  <a:pt x="49" y="5"/>
                  <a:pt x="48" y="5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7"/>
                  <a:pt x="49" y="7"/>
                  <a:pt x="49" y="7"/>
                </a:cubicBezTo>
                <a:cubicBezTo>
                  <a:pt x="49" y="7"/>
                  <a:pt x="49" y="8"/>
                  <a:pt x="50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3" y="8"/>
                  <a:pt x="53" y="8"/>
                  <a:pt x="53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54" y="6"/>
                  <a:pt x="54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6"/>
                  <a:pt x="56" y="6"/>
                  <a:pt x="56" y="5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5"/>
                  <a:pt x="56" y="5"/>
                  <a:pt x="57" y="5"/>
                </a:cubicBezTo>
                <a:cubicBezTo>
                  <a:pt x="57" y="5"/>
                  <a:pt x="57" y="5"/>
                  <a:pt x="57" y="4"/>
                </a:cubicBezTo>
                <a:cubicBezTo>
                  <a:pt x="57" y="4"/>
                  <a:pt x="57" y="4"/>
                  <a:pt x="57" y="4"/>
                </a:cubicBezTo>
                <a:cubicBezTo>
                  <a:pt x="58" y="4"/>
                  <a:pt x="58" y="4"/>
                  <a:pt x="58" y="4"/>
                </a:cubicBezTo>
                <a:cubicBezTo>
                  <a:pt x="58" y="4"/>
                  <a:pt x="58" y="4"/>
                  <a:pt x="58" y="4"/>
                </a:cubicBezTo>
                <a:cubicBezTo>
                  <a:pt x="58" y="4"/>
                  <a:pt x="59" y="4"/>
                  <a:pt x="59" y="4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3"/>
                  <a:pt x="59" y="3"/>
                  <a:pt x="59" y="3"/>
                </a:cubicBezTo>
                <a:cubicBezTo>
                  <a:pt x="59" y="3"/>
                  <a:pt x="59" y="3"/>
                  <a:pt x="59" y="3"/>
                </a:cubicBezTo>
                <a:cubicBezTo>
                  <a:pt x="59" y="3"/>
                  <a:pt x="59" y="3"/>
                  <a:pt x="59" y="3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0"/>
                  <a:pt x="60" y="0"/>
                  <a:pt x="60" y="0"/>
                </a:cubicBezTo>
                <a:cubicBezTo>
                  <a:pt x="68" y="1"/>
                  <a:pt x="75" y="3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8"/>
                  <a:pt x="82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82" y="8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ubicBezTo>
                  <a:pt x="83" y="9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0"/>
                  <a:pt x="83" y="10"/>
                  <a:pt x="83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1"/>
                  <a:pt x="81" y="11"/>
                </a:cubicBezTo>
                <a:cubicBezTo>
                  <a:pt x="81" y="11"/>
                  <a:pt x="81" y="11"/>
                  <a:pt x="81" y="11"/>
                </a:cubicBezTo>
                <a:cubicBezTo>
                  <a:pt x="81" y="11"/>
                  <a:pt x="81" y="11"/>
                  <a:pt x="81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ubicBezTo>
                  <a:pt x="78" y="11"/>
                  <a:pt x="78" y="11"/>
                  <a:pt x="78" y="12"/>
                </a:cubicBezTo>
                <a:cubicBezTo>
                  <a:pt x="77" y="12"/>
                  <a:pt x="77" y="12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6" y="13"/>
                  <a:pt x="76" y="14"/>
                </a:cubicBez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ubicBezTo>
                  <a:pt x="77" y="15"/>
                  <a:pt x="77" y="16"/>
                  <a:pt x="78" y="16"/>
                </a:cubicBezTo>
                <a:cubicBezTo>
                  <a:pt x="78" y="16"/>
                  <a:pt x="78" y="17"/>
                  <a:pt x="79" y="17"/>
                </a:cubicBezTo>
                <a:cubicBezTo>
                  <a:pt x="79" y="18"/>
                  <a:pt x="80" y="19"/>
                  <a:pt x="80" y="20"/>
                </a:cubicBezTo>
                <a:cubicBezTo>
                  <a:pt x="80" y="20"/>
                  <a:pt x="80" y="20"/>
                  <a:pt x="80" y="20"/>
                </a:cubicBezTo>
                <a:cubicBezTo>
                  <a:pt x="81" y="20"/>
                  <a:pt x="81" y="20"/>
                  <a:pt x="81" y="20"/>
                </a:cubicBezTo>
                <a:cubicBezTo>
                  <a:pt x="81" y="20"/>
                  <a:pt x="81" y="20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8"/>
                </a:cubicBezTo>
                <a:cubicBezTo>
                  <a:pt x="83" y="18"/>
                  <a:pt x="84" y="18"/>
                  <a:pt x="84" y="18"/>
                </a:cubicBezTo>
                <a:cubicBezTo>
                  <a:pt x="84" y="18"/>
                  <a:pt x="84" y="18"/>
                  <a:pt x="84" y="18"/>
                </a:cubicBezTo>
                <a:cubicBezTo>
                  <a:pt x="84" y="18"/>
                  <a:pt x="84" y="18"/>
                  <a:pt x="84" y="19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9"/>
                  <a:pt x="85" y="19"/>
                  <a:pt x="85" y="19"/>
                </a:cubicBezTo>
                <a:cubicBezTo>
                  <a:pt x="85" y="19"/>
                  <a:pt x="85" y="19"/>
                  <a:pt x="85" y="19"/>
                </a:cubicBezTo>
                <a:cubicBezTo>
                  <a:pt x="85" y="19"/>
                  <a:pt x="85" y="19"/>
                  <a:pt x="85" y="19"/>
                </a:cubicBezTo>
                <a:cubicBezTo>
                  <a:pt x="85" y="19"/>
                  <a:pt x="85" y="19"/>
                  <a:pt x="85" y="19"/>
                </a:cubicBezTo>
                <a:cubicBezTo>
                  <a:pt x="85" y="19"/>
                  <a:pt x="86" y="19"/>
                  <a:pt x="86" y="19"/>
                </a:cubicBezTo>
                <a:cubicBezTo>
                  <a:pt x="86" y="19"/>
                  <a:pt x="86" y="19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8" y="20"/>
                  <a:pt x="88" y="20"/>
                  <a:pt x="88" y="21"/>
                </a:cubicBezTo>
                <a:cubicBezTo>
                  <a:pt x="88" y="21"/>
                  <a:pt x="88" y="21"/>
                  <a:pt x="88" y="21"/>
                </a:cubicBezTo>
                <a:cubicBezTo>
                  <a:pt x="88" y="23"/>
                  <a:pt x="88" y="23"/>
                  <a:pt x="88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89" y="24"/>
                  <a:pt x="89" y="24"/>
                  <a:pt x="89" y="24"/>
                </a:cubicBezTo>
                <a:cubicBezTo>
                  <a:pt x="90" y="24"/>
                  <a:pt x="90" y="24"/>
                  <a:pt x="90" y="24"/>
                </a:cubicBezTo>
                <a:cubicBezTo>
                  <a:pt x="90" y="23"/>
                  <a:pt x="90" y="23"/>
                  <a:pt x="90" y="23"/>
                </a:cubicBezTo>
                <a:cubicBezTo>
                  <a:pt x="90" y="23"/>
                  <a:pt x="90" y="23"/>
                  <a:pt x="90" y="23"/>
                </a:cubicBezTo>
                <a:cubicBezTo>
                  <a:pt x="90" y="23"/>
                  <a:pt x="90" y="23"/>
                  <a:pt x="90" y="23"/>
                </a:cubicBezTo>
                <a:cubicBezTo>
                  <a:pt x="90" y="23"/>
                  <a:pt x="91" y="22"/>
                  <a:pt x="91" y="22"/>
                </a:cubicBezTo>
                <a:cubicBezTo>
                  <a:pt x="91" y="22"/>
                  <a:pt x="91" y="22"/>
                  <a:pt x="91" y="22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20"/>
                  <a:pt x="90" y="20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90" y="19"/>
                  <a:pt x="90" y="19"/>
                  <a:pt x="89" y="19"/>
                </a:cubicBezTo>
                <a:cubicBezTo>
                  <a:pt x="89" y="19"/>
                  <a:pt x="89" y="19"/>
                  <a:pt x="89" y="19"/>
                </a:cubicBezTo>
                <a:cubicBezTo>
                  <a:pt x="89" y="19"/>
                  <a:pt x="90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90" y="19"/>
                  <a:pt x="91" y="19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21"/>
                  <a:pt x="92" y="21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2" y="21"/>
                  <a:pt x="92" y="22"/>
                  <a:pt x="93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2"/>
                  <a:pt x="94" y="22"/>
                  <a:pt x="94" y="22"/>
                </a:cubicBezTo>
                <a:cubicBezTo>
                  <a:pt x="94" y="21"/>
                  <a:pt x="94" y="21"/>
                  <a:pt x="94" y="21"/>
                </a:cubicBezTo>
                <a:cubicBezTo>
                  <a:pt x="94" y="21"/>
                  <a:pt x="94" y="21"/>
                  <a:pt x="94" y="21"/>
                </a:cubicBezTo>
                <a:cubicBezTo>
                  <a:pt x="94" y="21"/>
                  <a:pt x="94" y="20"/>
                  <a:pt x="94" y="20"/>
                </a:cubicBezTo>
                <a:cubicBezTo>
                  <a:pt x="94" y="19"/>
                  <a:pt x="94" y="18"/>
                  <a:pt x="93" y="18"/>
                </a:cubicBez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7"/>
                  <a:pt x="93" y="16"/>
                </a:cubicBez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ubicBezTo>
                  <a:pt x="94" y="16"/>
                  <a:pt x="94" y="16"/>
                  <a:pt x="94" y="17"/>
                </a:cubicBez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6" y="17"/>
                </a:cubicBezTo>
                <a:cubicBezTo>
                  <a:pt x="96" y="17"/>
                  <a:pt x="96" y="17"/>
                  <a:pt x="96" y="17"/>
                </a:cubicBezTo>
                <a:cubicBezTo>
                  <a:pt x="96" y="17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7" y="18"/>
                  <a:pt x="97" y="18"/>
                  <a:pt x="97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6" y="19"/>
                  <a:pt x="96" y="19"/>
                  <a:pt x="96" y="19"/>
                </a:cubicBezTo>
                <a:cubicBezTo>
                  <a:pt x="96" y="19"/>
                  <a:pt x="96" y="19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5" y="20"/>
                  <a:pt x="95" y="20"/>
                  <a:pt x="95" y="20"/>
                </a:cubicBezTo>
                <a:cubicBezTo>
                  <a:pt x="95" y="20"/>
                  <a:pt x="95" y="20"/>
                  <a:pt x="95" y="20"/>
                </a:cubicBezTo>
                <a:cubicBezTo>
                  <a:pt x="95" y="21"/>
                  <a:pt x="95" y="21"/>
                  <a:pt x="96" y="21"/>
                </a:cubicBezTo>
                <a:cubicBezTo>
                  <a:pt x="96" y="22"/>
                  <a:pt x="96" y="22"/>
                  <a:pt x="96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6" y="22"/>
                  <a:pt x="96" y="23"/>
                  <a:pt x="97" y="23"/>
                </a:cubicBezTo>
                <a:cubicBezTo>
                  <a:pt x="97" y="23"/>
                  <a:pt x="97" y="23"/>
                  <a:pt x="97" y="23"/>
                </a:cubicBezTo>
                <a:cubicBezTo>
                  <a:pt x="97" y="23"/>
                  <a:pt x="97" y="23"/>
                  <a:pt x="97" y="23"/>
                </a:cubicBezTo>
                <a:cubicBezTo>
                  <a:pt x="97" y="23"/>
                  <a:pt x="97" y="23"/>
                  <a:pt x="97" y="23"/>
                </a:cubicBezTo>
                <a:cubicBezTo>
                  <a:pt x="97" y="23"/>
                  <a:pt x="97" y="23"/>
                  <a:pt x="97" y="23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24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99" y="23"/>
                  <a:pt x="100" y="23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5"/>
                  <a:pt x="100" y="26"/>
                  <a:pt x="101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7"/>
                  <a:pt x="101" y="28"/>
                  <a:pt x="101" y="28"/>
                </a:cubicBezTo>
                <a:cubicBezTo>
                  <a:pt x="101" y="28"/>
                  <a:pt x="101" y="27"/>
                  <a:pt x="101" y="27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0" y="28"/>
                  <a:pt x="99" y="28"/>
                  <a:pt x="99" y="28"/>
                </a:cubicBezTo>
                <a:cubicBezTo>
                  <a:pt x="99" y="27"/>
                  <a:pt x="99" y="27"/>
                  <a:pt x="99" y="27"/>
                </a:cubicBezTo>
                <a:cubicBezTo>
                  <a:pt x="99" y="27"/>
                  <a:pt x="99" y="27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7" y="27"/>
                  <a:pt x="97" y="27"/>
                  <a:pt x="97" y="27"/>
                </a:cubicBezTo>
                <a:cubicBezTo>
                  <a:pt x="97" y="27"/>
                  <a:pt x="97" y="27"/>
                  <a:pt x="97" y="26"/>
                </a:cubicBezTo>
                <a:cubicBezTo>
                  <a:pt x="96" y="26"/>
                  <a:pt x="96" y="26"/>
                  <a:pt x="96" y="26"/>
                </a:cubicBezTo>
                <a:cubicBezTo>
                  <a:pt x="96" y="27"/>
                  <a:pt x="96" y="27"/>
                  <a:pt x="96" y="27"/>
                </a:cubicBezTo>
                <a:cubicBezTo>
                  <a:pt x="96" y="27"/>
                  <a:pt x="96" y="28"/>
                  <a:pt x="96" y="2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28"/>
                  <a:pt x="96" y="28"/>
                  <a:pt x="95" y="28"/>
                </a:cubicBezTo>
                <a:cubicBezTo>
                  <a:pt x="95" y="28"/>
                  <a:pt x="95" y="28"/>
                  <a:pt x="95" y="28"/>
                </a:cubicBezTo>
                <a:cubicBezTo>
                  <a:pt x="95" y="28"/>
                  <a:pt x="95" y="28"/>
                  <a:pt x="95" y="28"/>
                </a:cubicBezTo>
                <a:cubicBezTo>
                  <a:pt x="95" y="28"/>
                  <a:pt x="95" y="28"/>
                  <a:pt x="95" y="28"/>
                </a:cubicBezTo>
                <a:cubicBezTo>
                  <a:pt x="95" y="27"/>
                  <a:pt x="95" y="27"/>
                  <a:pt x="95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0" y="26"/>
                  <a:pt x="90" y="26"/>
                  <a:pt x="90" y="26"/>
                </a:cubicBezTo>
                <a:cubicBezTo>
                  <a:pt x="90" y="26"/>
                  <a:pt x="90" y="26"/>
                  <a:pt x="90" y="26"/>
                </a:cubicBezTo>
                <a:cubicBezTo>
                  <a:pt x="90" y="26"/>
                  <a:pt x="90" y="26"/>
                  <a:pt x="90" y="26"/>
                </a:cubicBezTo>
                <a:cubicBezTo>
                  <a:pt x="90" y="26"/>
                  <a:pt x="90" y="26"/>
                  <a:pt x="90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9" y="23"/>
                  <a:pt x="89" y="23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2"/>
                  <a:pt x="88" y="22"/>
                  <a:pt x="88" y="22"/>
                </a:cubicBezTo>
                <a:cubicBezTo>
                  <a:pt x="87" y="22"/>
                  <a:pt x="87" y="22"/>
                  <a:pt x="87" y="22"/>
                </a:cubicBezTo>
                <a:cubicBezTo>
                  <a:pt x="87" y="22"/>
                  <a:pt x="86" y="23"/>
                  <a:pt x="86" y="23"/>
                </a:cubicBezTo>
                <a:cubicBezTo>
                  <a:pt x="86" y="23"/>
                  <a:pt x="86" y="23"/>
                  <a:pt x="86" y="23"/>
                </a:cubicBezTo>
                <a:cubicBezTo>
                  <a:pt x="86" y="23"/>
                  <a:pt x="86" y="23"/>
                  <a:pt x="86" y="23"/>
                </a:cubicBezTo>
                <a:cubicBezTo>
                  <a:pt x="85" y="23"/>
                  <a:pt x="85" y="23"/>
                  <a:pt x="85" y="23"/>
                </a:cubicBezTo>
                <a:cubicBezTo>
                  <a:pt x="85" y="23"/>
                  <a:pt x="85" y="23"/>
                  <a:pt x="84" y="23"/>
                </a:cubicBezTo>
                <a:cubicBezTo>
                  <a:pt x="84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2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1" y="24"/>
                  <a:pt x="80" y="24"/>
                </a:cubicBezTo>
                <a:cubicBezTo>
                  <a:pt x="80" y="24"/>
                  <a:pt x="80" y="24"/>
                  <a:pt x="80" y="24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24"/>
                  <a:pt x="79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5"/>
                </a:cubicBezTo>
                <a:cubicBezTo>
                  <a:pt x="78" y="25"/>
                  <a:pt x="78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6" y="25"/>
                </a:cubicBezTo>
                <a:cubicBezTo>
                  <a:pt x="76" y="25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5" y="26"/>
                </a:cubicBezTo>
                <a:cubicBezTo>
                  <a:pt x="75" y="26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8"/>
                  <a:pt x="75" y="28"/>
                  <a:pt x="75" y="28"/>
                </a:cubicBezTo>
                <a:cubicBezTo>
                  <a:pt x="74" y="28"/>
                  <a:pt x="74" y="28"/>
                  <a:pt x="74" y="28"/>
                </a:cubicBezTo>
                <a:cubicBezTo>
                  <a:pt x="74" y="28"/>
                  <a:pt x="74" y="28"/>
                  <a:pt x="74" y="28"/>
                </a:cubicBezTo>
                <a:cubicBezTo>
                  <a:pt x="75" y="29"/>
                  <a:pt x="75" y="29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3" y="30"/>
                  <a:pt x="73" y="30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30"/>
                  <a:pt x="73" y="30"/>
                  <a:pt x="72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30"/>
                  <a:pt x="72" y="30"/>
                  <a:pt x="72" y="31"/>
                </a:cubicBezTo>
                <a:cubicBezTo>
                  <a:pt x="71" y="31"/>
                  <a:pt x="71" y="31"/>
                  <a:pt x="71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3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4"/>
                  <a:pt x="71" y="34"/>
                  <a:pt x="71" y="34"/>
                </a:cubicBezTo>
                <a:cubicBezTo>
                  <a:pt x="71" y="34"/>
                  <a:pt x="71" y="34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0" y="35"/>
                  <a:pt x="70" y="36"/>
                </a:cubicBezTo>
                <a:cubicBezTo>
                  <a:pt x="70" y="36"/>
                  <a:pt x="70" y="36"/>
                  <a:pt x="69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9" y="38"/>
                  <a:pt x="69" y="38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9" y="39"/>
                  <a:pt x="69" y="39"/>
                  <a:pt x="69" y="39"/>
                </a:cubicBezTo>
                <a:cubicBezTo>
                  <a:pt x="69" y="39"/>
                  <a:pt x="69" y="39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39"/>
                  <a:pt x="70" y="39"/>
                  <a:pt x="70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0"/>
                  <a:pt x="70" y="40"/>
                  <a:pt x="70" y="41"/>
                </a:cubicBezTo>
                <a:cubicBezTo>
                  <a:pt x="70" y="41"/>
                  <a:pt x="70" y="41"/>
                  <a:pt x="70" y="41"/>
                </a:cubicBezTo>
                <a:cubicBezTo>
                  <a:pt x="70" y="41"/>
                  <a:pt x="70" y="42"/>
                  <a:pt x="70" y="42"/>
                </a:cubicBezTo>
                <a:cubicBezTo>
                  <a:pt x="70" y="42"/>
                  <a:pt x="70" y="42"/>
                  <a:pt x="70" y="42"/>
                </a:cubicBezTo>
                <a:cubicBezTo>
                  <a:pt x="70" y="43"/>
                  <a:pt x="69" y="43"/>
                  <a:pt x="69" y="43"/>
                </a:cubicBezTo>
                <a:cubicBezTo>
                  <a:pt x="69" y="44"/>
                  <a:pt x="69" y="44"/>
                  <a:pt x="69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70" y="44"/>
                  <a:pt x="70" y="44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70" y="45"/>
                  <a:pt x="70" y="45"/>
                  <a:pt x="71" y="45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6"/>
                  <a:pt x="71" y="46"/>
                  <a:pt x="71" y="47"/>
                </a:cubicBezTo>
                <a:cubicBezTo>
                  <a:pt x="72" y="47"/>
                  <a:pt x="72" y="47"/>
                  <a:pt x="72" y="47"/>
                </a:cubicBezTo>
                <a:cubicBezTo>
                  <a:pt x="72" y="47"/>
                  <a:pt x="72" y="47"/>
                  <a:pt x="72" y="47"/>
                </a:cubicBezTo>
                <a:cubicBezTo>
                  <a:pt x="73" y="48"/>
                  <a:pt x="73" y="48"/>
                  <a:pt x="73" y="49"/>
                </a:cubicBezTo>
                <a:cubicBezTo>
                  <a:pt x="73" y="49"/>
                  <a:pt x="73" y="49"/>
                  <a:pt x="73" y="49"/>
                </a:cubicBezTo>
                <a:cubicBezTo>
                  <a:pt x="73" y="49"/>
                  <a:pt x="73" y="50"/>
                  <a:pt x="73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5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3"/>
                  <a:pt x="77" y="53"/>
                  <a:pt x="78" y="53"/>
                </a:cubicBezTo>
                <a:cubicBezTo>
                  <a:pt x="78" y="53"/>
                  <a:pt x="78" y="53"/>
                  <a:pt x="78" y="53"/>
                </a:cubicBezTo>
                <a:cubicBezTo>
                  <a:pt x="78" y="53"/>
                  <a:pt x="79" y="53"/>
                  <a:pt x="79" y="54"/>
                </a:cubicBezTo>
                <a:cubicBezTo>
                  <a:pt x="79" y="54"/>
                  <a:pt x="79" y="54"/>
                  <a:pt x="79" y="54"/>
                </a:cubicBezTo>
                <a:cubicBezTo>
                  <a:pt x="79" y="54"/>
                  <a:pt x="79" y="54"/>
                  <a:pt x="79" y="54"/>
                </a:cubicBezTo>
                <a:cubicBezTo>
                  <a:pt x="80" y="54"/>
                  <a:pt x="80" y="54"/>
                  <a:pt x="80" y="54"/>
                </a:cubicBezTo>
                <a:cubicBezTo>
                  <a:pt x="80" y="54"/>
                  <a:pt x="80" y="54"/>
                  <a:pt x="80" y="54"/>
                </a:cubicBezTo>
                <a:cubicBezTo>
                  <a:pt x="80" y="54"/>
                  <a:pt x="80" y="53"/>
                  <a:pt x="8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2" y="53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4"/>
                  <a:pt x="83" y="54"/>
                  <a:pt x="83" y="54"/>
                </a:cubicBezTo>
                <a:cubicBezTo>
                  <a:pt x="83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6" y="54"/>
                  <a:pt x="86" y="53"/>
                  <a:pt x="86" y="53"/>
                </a:cubicBezTo>
                <a:cubicBezTo>
                  <a:pt x="86" y="53"/>
                  <a:pt x="86" y="53"/>
                  <a:pt x="86" y="53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53"/>
                  <a:pt x="86" y="53"/>
                  <a:pt x="86" y="53"/>
                </a:cubicBezTo>
                <a:cubicBezTo>
                  <a:pt x="86" y="53"/>
                  <a:pt x="86" y="53"/>
                  <a:pt x="86" y="52"/>
                </a:cubicBezTo>
                <a:cubicBezTo>
                  <a:pt x="86" y="52"/>
                  <a:pt x="86" y="52"/>
                  <a:pt x="87" y="52"/>
                </a:cubicBezTo>
                <a:cubicBezTo>
                  <a:pt x="87" y="52"/>
                  <a:pt x="87" y="52"/>
                  <a:pt x="87" y="52"/>
                </a:cubicBezTo>
                <a:cubicBezTo>
                  <a:pt x="87" y="52"/>
                  <a:pt x="87" y="52"/>
                  <a:pt x="87" y="52"/>
                </a:cubicBezTo>
                <a:cubicBezTo>
                  <a:pt x="87" y="52"/>
                  <a:pt x="87" y="52"/>
                  <a:pt x="87" y="52"/>
                </a:cubicBezTo>
                <a:cubicBezTo>
                  <a:pt x="89" y="52"/>
                  <a:pt x="89" y="52"/>
                  <a:pt x="89" y="52"/>
                </a:cubicBezTo>
                <a:cubicBezTo>
                  <a:pt x="89" y="52"/>
                  <a:pt x="89" y="52"/>
                  <a:pt x="89" y="53"/>
                </a:cubicBezTo>
                <a:cubicBezTo>
                  <a:pt x="89" y="53"/>
                  <a:pt x="90" y="53"/>
                  <a:pt x="90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90" y="53"/>
                  <a:pt x="91" y="53"/>
                  <a:pt x="91" y="53"/>
                </a:cubicBezTo>
                <a:cubicBezTo>
                  <a:pt x="91" y="53"/>
                  <a:pt x="91" y="53"/>
                  <a:pt x="91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91" y="53"/>
                  <a:pt x="91" y="53"/>
                  <a:pt x="91" y="53"/>
                </a:cubicBezTo>
                <a:cubicBezTo>
                  <a:pt x="91" y="53"/>
                  <a:pt x="91" y="53"/>
                  <a:pt x="91" y="53"/>
                </a:cubicBezTo>
                <a:cubicBezTo>
                  <a:pt x="91" y="53"/>
                  <a:pt x="91" y="53"/>
                  <a:pt x="92" y="53"/>
                </a:cubicBezTo>
                <a:cubicBezTo>
                  <a:pt x="92" y="53"/>
                  <a:pt x="92" y="54"/>
                  <a:pt x="92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4"/>
                  <a:pt x="94" y="55"/>
                </a:cubicBezTo>
                <a:cubicBezTo>
                  <a:pt x="94" y="55"/>
                  <a:pt x="94" y="55"/>
                  <a:pt x="94" y="56"/>
                </a:cubicBezTo>
                <a:cubicBezTo>
                  <a:pt x="94" y="56"/>
                  <a:pt x="94" y="56"/>
                  <a:pt x="94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4" y="57"/>
                  <a:pt x="93" y="57"/>
                </a:cubicBezTo>
                <a:cubicBezTo>
                  <a:pt x="93" y="57"/>
                  <a:pt x="93" y="57"/>
                  <a:pt x="93" y="57"/>
                </a:cubicBezTo>
                <a:cubicBezTo>
                  <a:pt x="93" y="58"/>
                  <a:pt x="93" y="58"/>
                  <a:pt x="93" y="58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4" y="59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59"/>
                  <a:pt x="94" y="60"/>
                  <a:pt x="94" y="60"/>
                </a:cubicBezTo>
                <a:cubicBezTo>
                  <a:pt x="94" y="60"/>
                  <a:pt x="94" y="60"/>
                  <a:pt x="94" y="60"/>
                </a:cubicBezTo>
                <a:cubicBezTo>
                  <a:pt x="94" y="60"/>
                  <a:pt x="94" y="60"/>
                  <a:pt x="95" y="60"/>
                </a:cubicBezTo>
                <a:cubicBezTo>
                  <a:pt x="95" y="60"/>
                  <a:pt x="95" y="61"/>
                  <a:pt x="95" y="61"/>
                </a:cubicBezTo>
                <a:cubicBezTo>
                  <a:pt x="95" y="61"/>
                  <a:pt x="95" y="61"/>
                  <a:pt x="95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95" y="62"/>
                  <a:pt x="95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4"/>
                  <a:pt x="96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6" y="65"/>
                  <a:pt x="96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7" y="66"/>
                  <a:pt x="97" y="66"/>
                  <a:pt x="97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7" y="67"/>
                  <a:pt x="97" y="67"/>
                  <a:pt x="97" y="67"/>
                </a:cubicBezTo>
                <a:cubicBezTo>
                  <a:pt x="97" y="67"/>
                  <a:pt x="97" y="67"/>
                  <a:pt x="97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7" y="69"/>
                  <a:pt x="97" y="69"/>
                  <a:pt x="97" y="69"/>
                </a:cubicBezTo>
                <a:cubicBezTo>
                  <a:pt x="97" y="69"/>
                  <a:pt x="97" y="69"/>
                  <a:pt x="97" y="69"/>
                </a:cubicBezTo>
                <a:cubicBezTo>
                  <a:pt x="97" y="69"/>
                  <a:pt x="97" y="70"/>
                  <a:pt x="97" y="70"/>
                </a:cubicBezTo>
                <a:cubicBezTo>
                  <a:pt x="97" y="70"/>
                  <a:pt x="97" y="70"/>
                  <a:pt x="97" y="70"/>
                </a:cubicBezTo>
                <a:cubicBezTo>
                  <a:pt x="97" y="70"/>
                  <a:pt x="96" y="70"/>
                  <a:pt x="96" y="70"/>
                </a:cubicBezTo>
                <a:cubicBezTo>
                  <a:pt x="96" y="70"/>
                  <a:pt x="96" y="70"/>
                  <a:pt x="96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5" y="71"/>
                  <a:pt x="95" y="71"/>
                  <a:pt x="95" y="71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74"/>
                  <a:pt x="95" y="74"/>
                  <a:pt x="94" y="74"/>
                </a:cubicBezTo>
                <a:cubicBezTo>
                  <a:pt x="94" y="74"/>
                  <a:pt x="94" y="74"/>
                  <a:pt x="94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1"/>
                  <a:pt x="94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82"/>
                  <a:pt x="95" y="82"/>
                  <a:pt x="95" y="82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7"/>
                  <a:pt x="94" y="87"/>
                  <a:pt x="94" y="87"/>
                </a:cubicBezTo>
                <a:cubicBezTo>
                  <a:pt x="94" y="87"/>
                  <a:pt x="94" y="87"/>
                  <a:pt x="94" y="87"/>
                </a:cubicBezTo>
                <a:cubicBezTo>
                  <a:pt x="94" y="87"/>
                  <a:pt x="95" y="87"/>
                  <a:pt x="95" y="87"/>
                </a:cubicBezTo>
                <a:cubicBezTo>
                  <a:pt x="95" y="87"/>
                  <a:pt x="95" y="88"/>
                  <a:pt x="95" y="88"/>
                </a:cubicBezTo>
                <a:cubicBezTo>
                  <a:pt x="95" y="88"/>
                  <a:pt x="95" y="89"/>
                  <a:pt x="95" y="89"/>
                </a:cubicBezTo>
                <a:cubicBezTo>
                  <a:pt x="95" y="89"/>
                  <a:pt x="95" y="89"/>
                  <a:pt x="95" y="89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90"/>
                  <a:pt x="93" y="90"/>
                  <a:pt x="93" y="90"/>
                </a:cubicBezTo>
                <a:cubicBezTo>
                  <a:pt x="93" y="90"/>
                  <a:pt x="93" y="91"/>
                  <a:pt x="93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91"/>
                  <a:pt x="93" y="92"/>
                  <a:pt x="93" y="92"/>
                </a:cubicBezTo>
                <a:cubicBezTo>
                  <a:pt x="94" y="92"/>
                  <a:pt x="94" y="92"/>
                  <a:pt x="94" y="92"/>
                </a:cubicBezTo>
                <a:cubicBezTo>
                  <a:pt x="94" y="92"/>
                  <a:pt x="94" y="92"/>
                  <a:pt x="94" y="92"/>
                </a:cubicBezTo>
                <a:cubicBezTo>
                  <a:pt x="94" y="92"/>
                  <a:pt x="94" y="92"/>
                  <a:pt x="95" y="92"/>
                </a:cubicBezTo>
                <a:cubicBezTo>
                  <a:pt x="95" y="92"/>
                  <a:pt x="95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97" y="92"/>
                  <a:pt x="98" y="92"/>
                  <a:pt x="98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99" y="91"/>
                  <a:pt x="100" y="91"/>
                  <a:pt x="100" y="91"/>
                </a:cubicBezTo>
                <a:cubicBezTo>
                  <a:pt x="100" y="90"/>
                  <a:pt x="100" y="90"/>
                  <a:pt x="100" y="90"/>
                </a:cubicBezTo>
                <a:cubicBezTo>
                  <a:pt x="100" y="90"/>
                  <a:pt x="100" y="90"/>
                  <a:pt x="100" y="90"/>
                </a:cubicBezTo>
                <a:cubicBezTo>
                  <a:pt x="100" y="90"/>
                  <a:pt x="100" y="90"/>
                  <a:pt x="100" y="90"/>
                </a:cubicBezTo>
                <a:cubicBezTo>
                  <a:pt x="100" y="89"/>
                  <a:pt x="101" y="88"/>
                  <a:pt x="101" y="88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2" y="88"/>
                  <a:pt x="103" y="88"/>
                  <a:pt x="103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3" y="88"/>
                  <a:pt x="103" y="88"/>
                  <a:pt x="104" y="88"/>
                </a:cubicBezTo>
                <a:cubicBezTo>
                  <a:pt x="104" y="88"/>
                  <a:pt x="104" y="88"/>
                  <a:pt x="104" y="88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5" y="87"/>
                  <a:pt x="105" y="86"/>
                  <a:pt x="105" y="86"/>
                </a:cubicBezTo>
                <a:cubicBezTo>
                  <a:pt x="105" y="86"/>
                  <a:pt x="105" y="86"/>
                  <a:pt x="105" y="86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5" y="85"/>
                  <a:pt x="104" y="85"/>
                  <a:pt x="104" y="85"/>
                </a:cubicBezTo>
                <a:cubicBezTo>
                  <a:pt x="104" y="85"/>
                  <a:pt x="104" y="85"/>
                  <a:pt x="104" y="8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5" y="84"/>
                  <a:pt x="105" y="84"/>
                  <a:pt x="105" y="84"/>
                </a:cubicBezTo>
                <a:cubicBezTo>
                  <a:pt x="105" y="84"/>
                  <a:pt x="105" y="84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4"/>
                  <a:pt x="105" y="84"/>
                  <a:pt x="105" y="84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6" y="83"/>
                  <a:pt x="106" y="83"/>
                  <a:pt x="106" y="83"/>
                </a:cubicBezTo>
                <a:cubicBezTo>
                  <a:pt x="106" y="83"/>
                  <a:pt x="107" y="82"/>
                  <a:pt x="107" y="82"/>
                </a:cubicBezTo>
                <a:cubicBezTo>
                  <a:pt x="107" y="81"/>
                  <a:pt x="107" y="81"/>
                  <a:pt x="107" y="80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07" y="80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8"/>
                  <a:pt x="107" y="78"/>
                </a:cubicBezTo>
                <a:cubicBezTo>
                  <a:pt x="107" y="78"/>
                  <a:pt x="108" y="78"/>
                  <a:pt x="108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109" y="77"/>
                  <a:pt x="109" y="76"/>
                  <a:pt x="109" y="76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6"/>
                  <a:pt x="109" y="75"/>
                  <a:pt x="109" y="75"/>
                </a:cubicBezTo>
                <a:cubicBezTo>
                  <a:pt x="110" y="75"/>
                  <a:pt x="110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3"/>
                  <a:pt x="111" y="73"/>
                </a:cubicBezTo>
                <a:cubicBezTo>
                  <a:pt x="111" y="73"/>
                  <a:pt x="111" y="72"/>
                  <a:pt x="111" y="72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1" y="71"/>
                  <a:pt x="111" y="71"/>
                  <a:pt x="111" y="70"/>
                </a:cubicBezTo>
                <a:cubicBezTo>
                  <a:pt x="111" y="70"/>
                  <a:pt x="111" y="70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67"/>
                  <a:pt x="112" y="66"/>
                  <a:pt x="112" y="65"/>
                </a:cubicBezTo>
                <a:cubicBezTo>
                  <a:pt x="112" y="65"/>
                  <a:pt x="112" y="64"/>
                  <a:pt x="112" y="64"/>
                </a:cubicBezTo>
                <a:cubicBezTo>
                  <a:pt x="112" y="63"/>
                  <a:pt x="112" y="62"/>
                  <a:pt x="113" y="62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13" y="60"/>
                  <a:pt x="113" y="60"/>
                  <a:pt x="114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4" y="58"/>
                  <a:pt x="114" y="58"/>
                  <a:pt x="114" y="58"/>
                </a:cubicBezTo>
                <a:cubicBezTo>
                  <a:pt x="114" y="58"/>
                  <a:pt x="114" y="58"/>
                  <a:pt x="114" y="57"/>
                </a:cubicBezTo>
                <a:cubicBezTo>
                  <a:pt x="114" y="57"/>
                  <a:pt x="114" y="57"/>
                  <a:pt x="114" y="57"/>
                </a:cubicBezTo>
                <a:cubicBezTo>
                  <a:pt x="113" y="57"/>
                  <a:pt x="113" y="57"/>
                  <a:pt x="113" y="57"/>
                </a:cubicBezTo>
                <a:cubicBezTo>
                  <a:pt x="113" y="57"/>
                  <a:pt x="113" y="56"/>
                  <a:pt x="113" y="56"/>
                </a:cubicBezTo>
                <a:cubicBezTo>
                  <a:pt x="113" y="56"/>
                  <a:pt x="113" y="56"/>
                  <a:pt x="113" y="56"/>
                </a:cubicBezTo>
                <a:cubicBezTo>
                  <a:pt x="113" y="56"/>
                  <a:pt x="113" y="55"/>
                  <a:pt x="114" y="55"/>
                </a:cubicBezTo>
                <a:cubicBezTo>
                  <a:pt x="114" y="55"/>
                  <a:pt x="114" y="55"/>
                  <a:pt x="114" y="55"/>
                </a:cubicBezTo>
                <a:cubicBezTo>
                  <a:pt x="114" y="55"/>
                  <a:pt x="114" y="55"/>
                  <a:pt x="114" y="55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49"/>
                  <a:pt x="115" y="49"/>
                  <a:pt x="114" y="49"/>
                </a:cubicBezTo>
                <a:cubicBezTo>
                  <a:pt x="114" y="48"/>
                  <a:pt x="113" y="48"/>
                  <a:pt x="113" y="48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3" y="46"/>
                  <a:pt x="113" y="46"/>
                  <a:pt x="113" y="46"/>
                </a:cubicBezTo>
                <a:cubicBezTo>
                  <a:pt x="113" y="46"/>
                  <a:pt x="112" y="46"/>
                  <a:pt x="112" y="46"/>
                </a:cubicBezTo>
                <a:cubicBezTo>
                  <a:pt x="112" y="46"/>
                  <a:pt x="112" y="46"/>
                  <a:pt x="112" y="45"/>
                </a:cubicBezTo>
                <a:cubicBezTo>
                  <a:pt x="112" y="45"/>
                  <a:pt x="112" y="45"/>
                  <a:pt x="112" y="45"/>
                </a:cubicBezTo>
                <a:cubicBezTo>
                  <a:pt x="112" y="45"/>
                  <a:pt x="112" y="45"/>
                  <a:pt x="112" y="45"/>
                </a:cubicBezTo>
                <a:cubicBezTo>
                  <a:pt x="112" y="45"/>
                  <a:pt x="112" y="45"/>
                  <a:pt x="112" y="45"/>
                </a:cubicBezTo>
                <a:cubicBezTo>
                  <a:pt x="112" y="45"/>
                  <a:pt x="112" y="45"/>
                  <a:pt x="112" y="44"/>
                </a:cubicBezTo>
                <a:cubicBezTo>
                  <a:pt x="112" y="44"/>
                  <a:pt x="112" y="44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1" y="44"/>
                  <a:pt x="111" y="43"/>
                  <a:pt x="111" y="43"/>
                </a:cubicBezTo>
                <a:cubicBezTo>
                  <a:pt x="111" y="43"/>
                  <a:pt x="111" y="43"/>
                  <a:pt x="111" y="43"/>
                </a:cubicBezTo>
                <a:cubicBezTo>
                  <a:pt x="111" y="43"/>
                  <a:pt x="111" y="43"/>
                  <a:pt x="111" y="43"/>
                </a:cubicBezTo>
                <a:cubicBezTo>
                  <a:pt x="111" y="43"/>
                  <a:pt x="111" y="42"/>
                  <a:pt x="111" y="42"/>
                </a:cubicBezTo>
                <a:cubicBezTo>
                  <a:pt x="111" y="42"/>
                  <a:pt x="110" y="42"/>
                  <a:pt x="110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9" y="41"/>
                  <a:pt x="109" y="40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8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6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4"/>
                  <a:pt x="105" y="34"/>
                  <a:pt x="105" y="33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4" y="32"/>
                  <a:pt x="104" y="31"/>
                  <a:pt x="103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6" y="34"/>
                  <a:pt x="106" y="34"/>
                  <a:pt x="106" y="34"/>
                </a:cubicBezTo>
                <a:cubicBezTo>
                  <a:pt x="106" y="34"/>
                  <a:pt x="107" y="34"/>
                  <a:pt x="107" y="34"/>
                </a:cubicBezTo>
                <a:cubicBezTo>
                  <a:pt x="107" y="34"/>
                  <a:pt x="107" y="34"/>
                  <a:pt x="107" y="34"/>
                </a:cubicBezTo>
                <a:cubicBezTo>
                  <a:pt x="107" y="34"/>
                  <a:pt x="107" y="35"/>
                  <a:pt x="107" y="35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7"/>
                  <a:pt x="108" y="37"/>
                </a:cubicBezTo>
                <a:cubicBezTo>
                  <a:pt x="109" y="37"/>
                  <a:pt x="109" y="37"/>
                  <a:pt x="109" y="37"/>
                </a:cubicBezTo>
                <a:cubicBezTo>
                  <a:pt x="109" y="37"/>
                  <a:pt x="109" y="37"/>
                  <a:pt x="109" y="37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10" y="39"/>
                  <a:pt x="110" y="39"/>
                  <a:pt x="110" y="39"/>
                </a:cubicBezTo>
                <a:cubicBezTo>
                  <a:pt x="110" y="39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1"/>
                  <a:pt x="111" y="41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1" y="42"/>
                  <a:pt x="111" y="43"/>
                  <a:pt x="111" y="43"/>
                </a:cubicBezTo>
                <a:cubicBezTo>
                  <a:pt x="112" y="43"/>
                  <a:pt x="112" y="43"/>
                  <a:pt x="112" y="44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3" y="42"/>
                  <a:pt x="112" y="41"/>
                  <a:pt x="112" y="39"/>
                </a:cubicBezTo>
                <a:cubicBezTo>
                  <a:pt x="112" y="38"/>
                  <a:pt x="112" y="38"/>
                  <a:pt x="112" y="37"/>
                </a:cubicBezTo>
                <a:close/>
                <a:moveTo>
                  <a:pt x="79" y="5"/>
                </a:moveTo>
                <a:cubicBezTo>
                  <a:pt x="79" y="5"/>
                  <a:pt x="78" y="5"/>
                  <a:pt x="78" y="6"/>
                </a:cubicBezTo>
                <a:cubicBezTo>
                  <a:pt x="78" y="6"/>
                  <a:pt x="78" y="6"/>
                  <a:pt x="78" y="6"/>
                </a:cubicBezTo>
                <a:cubicBezTo>
                  <a:pt x="78" y="6"/>
                  <a:pt x="78" y="6"/>
                  <a:pt x="78" y="6"/>
                </a:cubicBezTo>
                <a:cubicBezTo>
                  <a:pt x="78" y="7"/>
                  <a:pt x="78" y="7"/>
                  <a:pt x="78" y="7"/>
                </a:cubicBezTo>
                <a:cubicBezTo>
                  <a:pt x="78" y="7"/>
                  <a:pt x="79" y="7"/>
                  <a:pt x="79" y="7"/>
                </a:cubicBezTo>
                <a:cubicBezTo>
                  <a:pt x="79" y="8"/>
                  <a:pt x="79" y="8"/>
                  <a:pt x="79" y="8"/>
                </a:cubicBezTo>
                <a:cubicBezTo>
                  <a:pt x="79" y="7"/>
                  <a:pt x="79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79" y="7"/>
                  <a:pt x="79" y="8"/>
                  <a:pt x="79" y="8"/>
                </a:cubicBezTo>
                <a:cubicBezTo>
                  <a:pt x="79" y="8"/>
                  <a:pt x="79" y="8"/>
                  <a:pt x="79" y="8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10"/>
                  <a:pt x="78" y="10"/>
                  <a:pt x="78" y="10"/>
                </a:cubicBezTo>
                <a:cubicBezTo>
                  <a:pt x="79" y="10"/>
                  <a:pt x="79" y="10"/>
                  <a:pt x="79" y="10"/>
                </a:cubicBezTo>
                <a:cubicBezTo>
                  <a:pt x="79" y="10"/>
                  <a:pt x="79" y="10"/>
                  <a:pt x="79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9"/>
                  <a:pt x="81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1" y="7"/>
                </a:cubicBezTo>
                <a:cubicBezTo>
                  <a:pt x="81" y="7"/>
                  <a:pt x="81" y="7"/>
                  <a:pt x="81" y="6"/>
                </a:cubicBezTo>
                <a:cubicBezTo>
                  <a:pt x="81" y="6"/>
                  <a:pt x="81" y="6"/>
                  <a:pt x="81" y="6"/>
                </a:cubicBezTo>
                <a:cubicBezTo>
                  <a:pt x="81" y="6"/>
                  <a:pt x="81" y="6"/>
                  <a:pt x="81" y="6"/>
                </a:cubicBezTo>
                <a:cubicBezTo>
                  <a:pt x="81" y="6"/>
                  <a:pt x="81" y="6"/>
                  <a:pt x="81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5"/>
                  <a:pt x="80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79" y="5"/>
                  <a:pt x="79" y="5"/>
                </a:cubicBezTo>
                <a:close/>
                <a:moveTo>
                  <a:pt x="75" y="5"/>
                </a:move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5" y="5"/>
                  <a:pt x="74" y="5"/>
                </a:cubicBezTo>
                <a:cubicBezTo>
                  <a:pt x="74" y="5"/>
                  <a:pt x="74" y="5"/>
                  <a:pt x="74" y="5"/>
                </a:cubicBezTo>
                <a:cubicBezTo>
                  <a:pt x="74" y="5"/>
                  <a:pt x="74" y="5"/>
                  <a:pt x="74" y="5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6"/>
                  <a:pt x="74" y="6"/>
                  <a:pt x="74" y="6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3" y="7"/>
                  <a:pt x="73" y="7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9"/>
                  <a:pt x="74" y="9"/>
                </a:cubicBezTo>
                <a:cubicBezTo>
                  <a:pt x="74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8"/>
                </a:cubicBezTo>
                <a:cubicBezTo>
                  <a:pt x="78" y="8"/>
                  <a:pt x="78" y="8"/>
                  <a:pt x="78" y="7"/>
                </a:cubicBezTo>
                <a:cubicBezTo>
                  <a:pt x="78" y="7"/>
                  <a:pt x="78" y="7"/>
                  <a:pt x="77" y="7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6"/>
                  <a:pt x="78" y="6"/>
                  <a:pt x="78" y="5"/>
                </a:cubicBezTo>
                <a:cubicBezTo>
                  <a:pt x="78" y="5"/>
                  <a:pt x="78" y="5"/>
                  <a:pt x="78" y="5"/>
                </a:cubicBezTo>
                <a:cubicBezTo>
                  <a:pt x="78" y="5"/>
                  <a:pt x="78" y="5"/>
                  <a:pt x="78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4"/>
                  <a:pt x="76" y="4"/>
                  <a:pt x="7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3"/>
                  <a:pt x="75" y="3"/>
                  <a:pt x="75" y="3"/>
                </a:cubicBezTo>
                <a:cubicBezTo>
                  <a:pt x="73" y="3"/>
                  <a:pt x="73" y="3"/>
                  <a:pt x="73" y="3"/>
                </a:cubicBezTo>
                <a:cubicBezTo>
                  <a:pt x="73" y="4"/>
                  <a:pt x="73" y="4"/>
                  <a:pt x="73" y="4"/>
                </a:cubicBezTo>
                <a:cubicBezTo>
                  <a:pt x="73" y="4"/>
                  <a:pt x="73" y="4"/>
                  <a:pt x="73" y="4"/>
                </a:cubicBezTo>
                <a:cubicBezTo>
                  <a:pt x="73" y="4"/>
                  <a:pt x="73" y="5"/>
                  <a:pt x="73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5" y="5"/>
                  <a:pt x="75" y="5"/>
                </a:cubicBezTo>
                <a:close/>
                <a:moveTo>
                  <a:pt x="112" y="77"/>
                </a:moveTo>
                <a:cubicBezTo>
                  <a:pt x="113" y="76"/>
                  <a:pt x="113" y="75"/>
                  <a:pt x="113" y="74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3" y="74"/>
                  <a:pt x="113" y="74"/>
                  <a:pt x="112" y="73"/>
                </a:cubicBezTo>
                <a:cubicBezTo>
                  <a:pt x="112" y="74"/>
                  <a:pt x="112" y="74"/>
                  <a:pt x="112" y="74"/>
                </a:cubicBezTo>
                <a:cubicBezTo>
                  <a:pt x="112" y="74"/>
                  <a:pt x="112" y="74"/>
                  <a:pt x="112" y="74"/>
                </a:cubicBezTo>
                <a:cubicBezTo>
                  <a:pt x="112" y="74"/>
                  <a:pt x="112" y="74"/>
                  <a:pt x="111" y="74"/>
                </a:cubicBezTo>
                <a:cubicBezTo>
                  <a:pt x="111" y="75"/>
                  <a:pt x="111" y="75"/>
                  <a:pt x="111" y="75"/>
                </a:cubicBezTo>
                <a:cubicBezTo>
                  <a:pt x="111" y="75"/>
                  <a:pt x="110" y="76"/>
                  <a:pt x="110" y="76"/>
                </a:cubicBezTo>
                <a:cubicBezTo>
                  <a:pt x="110" y="76"/>
                  <a:pt x="110" y="76"/>
                  <a:pt x="110" y="76"/>
                </a:cubicBezTo>
                <a:cubicBezTo>
                  <a:pt x="110" y="76"/>
                  <a:pt x="110" y="76"/>
                  <a:pt x="110" y="76"/>
                </a:cubicBezTo>
                <a:cubicBezTo>
                  <a:pt x="110" y="76"/>
                  <a:pt x="110" y="77"/>
                  <a:pt x="110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09" y="78"/>
                  <a:pt x="109" y="78"/>
                  <a:pt x="109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79"/>
                  <a:pt x="109" y="80"/>
                  <a:pt x="109" y="81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10" y="82"/>
                  <a:pt x="111" y="81"/>
                  <a:pt x="111" y="81"/>
                </a:cubicBezTo>
                <a:cubicBezTo>
                  <a:pt x="111" y="81"/>
                  <a:pt x="111" y="80"/>
                  <a:pt x="111" y="80"/>
                </a:cubicBezTo>
                <a:cubicBezTo>
                  <a:pt x="111" y="80"/>
                  <a:pt x="111" y="80"/>
                  <a:pt x="111" y="80"/>
                </a:cubicBezTo>
                <a:cubicBezTo>
                  <a:pt x="111" y="80"/>
                  <a:pt x="111" y="80"/>
                  <a:pt x="111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1" y="79"/>
                  <a:pt x="111" y="79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2" y="78"/>
                  <a:pt x="112" y="78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2" y="77"/>
                  <a:pt x="112" y="77"/>
                  <a:pt x="112" y="77"/>
                </a:cubicBezTo>
                <a:close/>
              </a:path>
            </a:pathLst>
          </a:custGeom>
          <a:solidFill>
            <a:srgbClr val="17375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Freeform 8"/>
          <p:cNvSpPr>
            <a:spLocks noEditPoints="1"/>
          </p:cNvSpPr>
          <p:nvPr/>
        </p:nvSpPr>
        <p:spPr bwMode="auto">
          <a:xfrm>
            <a:off x="2250276" y="3527046"/>
            <a:ext cx="634333" cy="555779"/>
          </a:xfrm>
          <a:custGeom>
            <a:avLst/>
            <a:gdLst>
              <a:gd name="T0" fmla="*/ 92 w 137"/>
              <a:gd name="T1" fmla="*/ 69 h 120"/>
              <a:gd name="T2" fmla="*/ 76 w 137"/>
              <a:gd name="T3" fmla="*/ 52 h 120"/>
              <a:gd name="T4" fmla="*/ 75 w 137"/>
              <a:gd name="T5" fmla="*/ 38 h 120"/>
              <a:gd name="T6" fmla="*/ 69 w 137"/>
              <a:gd name="T7" fmla="*/ 44 h 120"/>
              <a:gd name="T8" fmla="*/ 52 w 137"/>
              <a:gd name="T9" fmla="*/ 28 h 120"/>
              <a:gd name="T10" fmla="*/ 41 w 137"/>
              <a:gd name="T11" fmla="*/ 37 h 120"/>
              <a:gd name="T12" fmla="*/ 18 w 137"/>
              <a:gd name="T13" fmla="*/ 38 h 120"/>
              <a:gd name="T14" fmla="*/ 16 w 137"/>
              <a:gd name="T15" fmla="*/ 52 h 120"/>
              <a:gd name="T16" fmla="*/ 0 w 137"/>
              <a:gd name="T17" fmla="*/ 69 h 120"/>
              <a:gd name="T18" fmla="*/ 9 w 137"/>
              <a:gd name="T19" fmla="*/ 80 h 120"/>
              <a:gd name="T20" fmla="*/ 10 w 137"/>
              <a:gd name="T21" fmla="*/ 103 h 120"/>
              <a:gd name="T22" fmla="*/ 24 w 137"/>
              <a:gd name="T23" fmla="*/ 104 h 120"/>
              <a:gd name="T24" fmla="*/ 41 w 137"/>
              <a:gd name="T25" fmla="*/ 120 h 120"/>
              <a:gd name="T26" fmla="*/ 52 w 137"/>
              <a:gd name="T27" fmla="*/ 111 h 120"/>
              <a:gd name="T28" fmla="*/ 72 w 137"/>
              <a:gd name="T29" fmla="*/ 107 h 120"/>
              <a:gd name="T30" fmla="*/ 83 w 137"/>
              <a:gd name="T31" fmla="*/ 103 h 120"/>
              <a:gd name="T32" fmla="*/ 83 w 137"/>
              <a:gd name="T33" fmla="*/ 80 h 120"/>
              <a:gd name="T34" fmla="*/ 72 w 137"/>
              <a:gd name="T35" fmla="*/ 84 h 120"/>
              <a:gd name="T36" fmla="*/ 46 w 137"/>
              <a:gd name="T37" fmla="*/ 101 h 120"/>
              <a:gd name="T38" fmla="*/ 46 w 137"/>
              <a:gd name="T39" fmla="*/ 47 h 120"/>
              <a:gd name="T40" fmla="*/ 73 w 137"/>
              <a:gd name="T41" fmla="*/ 74 h 120"/>
              <a:gd name="T42" fmla="*/ 129 w 137"/>
              <a:gd name="T43" fmla="*/ 77 h 120"/>
              <a:gd name="T44" fmla="*/ 137 w 137"/>
              <a:gd name="T45" fmla="*/ 85 h 120"/>
              <a:gd name="T46" fmla="*/ 133 w 137"/>
              <a:gd name="T47" fmla="*/ 91 h 120"/>
              <a:gd name="T48" fmla="*/ 132 w 137"/>
              <a:gd name="T49" fmla="*/ 102 h 120"/>
              <a:gd name="T50" fmla="*/ 125 w 137"/>
              <a:gd name="T51" fmla="*/ 103 h 120"/>
              <a:gd name="T52" fmla="*/ 117 w 137"/>
              <a:gd name="T53" fmla="*/ 111 h 120"/>
              <a:gd name="T54" fmla="*/ 111 w 137"/>
              <a:gd name="T55" fmla="*/ 107 h 120"/>
              <a:gd name="T56" fmla="*/ 100 w 137"/>
              <a:gd name="T57" fmla="*/ 106 h 120"/>
              <a:gd name="T58" fmla="*/ 99 w 137"/>
              <a:gd name="T59" fmla="*/ 99 h 120"/>
              <a:gd name="T60" fmla="*/ 91 w 137"/>
              <a:gd name="T61" fmla="*/ 91 h 120"/>
              <a:gd name="T62" fmla="*/ 96 w 137"/>
              <a:gd name="T63" fmla="*/ 85 h 120"/>
              <a:gd name="T64" fmla="*/ 96 w 137"/>
              <a:gd name="T65" fmla="*/ 74 h 120"/>
              <a:gd name="T66" fmla="*/ 103 w 137"/>
              <a:gd name="T67" fmla="*/ 73 h 120"/>
              <a:gd name="T68" fmla="*/ 111 w 137"/>
              <a:gd name="T69" fmla="*/ 65 h 120"/>
              <a:gd name="T70" fmla="*/ 117 w 137"/>
              <a:gd name="T71" fmla="*/ 70 h 120"/>
              <a:gd name="T72" fmla="*/ 128 w 137"/>
              <a:gd name="T73" fmla="*/ 70 h 120"/>
              <a:gd name="T74" fmla="*/ 129 w 137"/>
              <a:gd name="T75" fmla="*/ 77 h 120"/>
              <a:gd name="T76" fmla="*/ 128 w 137"/>
              <a:gd name="T77" fmla="*/ 88 h 120"/>
              <a:gd name="T78" fmla="*/ 101 w 137"/>
              <a:gd name="T79" fmla="*/ 88 h 120"/>
              <a:gd name="T80" fmla="*/ 114 w 137"/>
              <a:gd name="T81" fmla="*/ 102 h 120"/>
              <a:gd name="T82" fmla="*/ 137 w 137"/>
              <a:gd name="T83" fmla="*/ 27 h 120"/>
              <a:gd name="T84" fmla="*/ 131 w 137"/>
              <a:gd name="T85" fmla="*/ 34 h 120"/>
              <a:gd name="T86" fmla="*/ 131 w 137"/>
              <a:gd name="T87" fmla="*/ 50 h 120"/>
              <a:gd name="T88" fmla="*/ 122 w 137"/>
              <a:gd name="T89" fmla="*/ 51 h 120"/>
              <a:gd name="T90" fmla="*/ 111 w 137"/>
              <a:gd name="T91" fmla="*/ 61 h 120"/>
              <a:gd name="T92" fmla="*/ 103 w 137"/>
              <a:gd name="T93" fmla="*/ 55 h 120"/>
              <a:gd name="T94" fmla="*/ 88 w 137"/>
              <a:gd name="T95" fmla="*/ 55 h 120"/>
              <a:gd name="T96" fmla="*/ 87 w 137"/>
              <a:gd name="T97" fmla="*/ 46 h 120"/>
              <a:gd name="T98" fmla="*/ 76 w 137"/>
              <a:gd name="T99" fmla="*/ 34 h 120"/>
              <a:gd name="T100" fmla="*/ 82 w 137"/>
              <a:gd name="T101" fmla="*/ 27 h 120"/>
              <a:gd name="T102" fmla="*/ 83 w 137"/>
              <a:gd name="T103" fmla="*/ 12 h 120"/>
              <a:gd name="T104" fmla="*/ 92 w 137"/>
              <a:gd name="T105" fmla="*/ 11 h 120"/>
              <a:gd name="T106" fmla="*/ 103 w 137"/>
              <a:gd name="T107" fmla="*/ 0 h 120"/>
              <a:gd name="T108" fmla="*/ 110 w 137"/>
              <a:gd name="T109" fmla="*/ 6 h 120"/>
              <a:gd name="T110" fmla="*/ 126 w 137"/>
              <a:gd name="T111" fmla="*/ 7 h 120"/>
              <a:gd name="T112" fmla="*/ 127 w 137"/>
              <a:gd name="T113" fmla="*/ 16 h 120"/>
              <a:gd name="T114" fmla="*/ 107 w 137"/>
              <a:gd name="T115" fmla="*/ 49 h 120"/>
              <a:gd name="T116" fmla="*/ 89 w 137"/>
              <a:gd name="T117" fmla="*/ 31 h 120"/>
              <a:gd name="T118" fmla="*/ 125 w 137"/>
              <a:gd name="T119" fmla="*/ 3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7" h="120">
                <a:moveTo>
                  <a:pt x="92" y="80"/>
                </a:moveTo>
                <a:cubicBezTo>
                  <a:pt x="92" y="69"/>
                  <a:pt x="92" y="69"/>
                  <a:pt x="92" y="69"/>
                </a:cubicBezTo>
                <a:cubicBezTo>
                  <a:pt x="83" y="69"/>
                  <a:pt x="83" y="69"/>
                  <a:pt x="83" y="69"/>
                </a:cubicBezTo>
                <a:cubicBezTo>
                  <a:pt x="82" y="62"/>
                  <a:pt x="80" y="57"/>
                  <a:pt x="76" y="52"/>
                </a:cubicBezTo>
                <a:cubicBezTo>
                  <a:pt x="83" y="45"/>
                  <a:pt x="83" y="45"/>
                  <a:pt x="83" y="45"/>
                </a:cubicBezTo>
                <a:cubicBezTo>
                  <a:pt x="75" y="38"/>
                  <a:pt x="75" y="38"/>
                  <a:pt x="75" y="38"/>
                </a:cubicBezTo>
                <a:cubicBezTo>
                  <a:pt x="72" y="41"/>
                  <a:pt x="72" y="41"/>
                  <a:pt x="72" y="41"/>
                </a:cubicBezTo>
                <a:cubicBezTo>
                  <a:pt x="69" y="44"/>
                  <a:pt x="69" y="44"/>
                  <a:pt x="69" y="44"/>
                </a:cubicBezTo>
                <a:cubicBezTo>
                  <a:pt x="64" y="40"/>
                  <a:pt x="58" y="38"/>
                  <a:pt x="52" y="37"/>
                </a:cubicBezTo>
                <a:cubicBezTo>
                  <a:pt x="52" y="28"/>
                  <a:pt x="52" y="28"/>
                  <a:pt x="52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37"/>
                  <a:pt x="41" y="37"/>
                  <a:pt x="41" y="37"/>
                </a:cubicBezTo>
                <a:cubicBezTo>
                  <a:pt x="35" y="38"/>
                  <a:pt x="29" y="40"/>
                  <a:pt x="24" y="44"/>
                </a:cubicBezTo>
                <a:cubicBezTo>
                  <a:pt x="18" y="38"/>
                  <a:pt x="18" y="38"/>
                  <a:pt x="18" y="38"/>
                </a:cubicBezTo>
                <a:cubicBezTo>
                  <a:pt x="10" y="46"/>
                  <a:pt x="10" y="46"/>
                  <a:pt x="10" y="46"/>
                </a:cubicBezTo>
                <a:cubicBezTo>
                  <a:pt x="16" y="52"/>
                  <a:pt x="16" y="52"/>
                  <a:pt x="16" y="52"/>
                </a:cubicBezTo>
                <a:cubicBezTo>
                  <a:pt x="13" y="57"/>
                  <a:pt x="10" y="63"/>
                  <a:pt x="9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80"/>
                  <a:pt x="0" y="80"/>
                  <a:pt x="0" y="80"/>
                </a:cubicBezTo>
                <a:cubicBezTo>
                  <a:pt x="9" y="80"/>
                  <a:pt x="9" y="80"/>
                  <a:pt x="9" y="80"/>
                </a:cubicBezTo>
                <a:cubicBezTo>
                  <a:pt x="10" y="86"/>
                  <a:pt x="13" y="92"/>
                  <a:pt x="16" y="97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8" y="111"/>
                  <a:pt x="18" y="111"/>
                  <a:pt x="18" y="111"/>
                </a:cubicBezTo>
                <a:cubicBezTo>
                  <a:pt x="24" y="104"/>
                  <a:pt x="24" y="104"/>
                  <a:pt x="24" y="104"/>
                </a:cubicBezTo>
                <a:cubicBezTo>
                  <a:pt x="29" y="108"/>
                  <a:pt x="35" y="110"/>
                  <a:pt x="41" y="111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58" y="110"/>
                  <a:pt x="64" y="108"/>
                  <a:pt x="69" y="104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5" y="111"/>
                  <a:pt x="75" y="111"/>
                  <a:pt x="75" y="111"/>
                </a:cubicBezTo>
                <a:cubicBezTo>
                  <a:pt x="83" y="103"/>
                  <a:pt x="83" y="103"/>
                  <a:pt x="83" y="103"/>
                </a:cubicBezTo>
                <a:cubicBezTo>
                  <a:pt x="77" y="96"/>
                  <a:pt x="77" y="96"/>
                  <a:pt x="77" y="96"/>
                </a:cubicBezTo>
                <a:cubicBezTo>
                  <a:pt x="80" y="91"/>
                  <a:pt x="83" y="86"/>
                  <a:pt x="83" y="80"/>
                </a:cubicBezTo>
                <a:cubicBezTo>
                  <a:pt x="92" y="80"/>
                  <a:pt x="92" y="80"/>
                  <a:pt x="92" y="80"/>
                </a:cubicBezTo>
                <a:close/>
                <a:moveTo>
                  <a:pt x="72" y="84"/>
                </a:moveTo>
                <a:cubicBezTo>
                  <a:pt x="72" y="84"/>
                  <a:pt x="72" y="84"/>
                  <a:pt x="72" y="84"/>
                </a:cubicBezTo>
                <a:cubicBezTo>
                  <a:pt x="68" y="94"/>
                  <a:pt x="58" y="101"/>
                  <a:pt x="46" y="101"/>
                </a:cubicBezTo>
                <a:cubicBezTo>
                  <a:pt x="31" y="101"/>
                  <a:pt x="19" y="89"/>
                  <a:pt x="19" y="74"/>
                </a:cubicBezTo>
                <a:cubicBezTo>
                  <a:pt x="19" y="59"/>
                  <a:pt x="31" y="47"/>
                  <a:pt x="46" y="47"/>
                </a:cubicBezTo>
                <a:cubicBezTo>
                  <a:pt x="58" y="47"/>
                  <a:pt x="68" y="54"/>
                  <a:pt x="72" y="64"/>
                </a:cubicBezTo>
                <a:cubicBezTo>
                  <a:pt x="73" y="67"/>
                  <a:pt x="73" y="71"/>
                  <a:pt x="73" y="74"/>
                </a:cubicBezTo>
                <a:cubicBezTo>
                  <a:pt x="73" y="78"/>
                  <a:pt x="73" y="81"/>
                  <a:pt x="72" y="84"/>
                </a:cubicBezTo>
                <a:close/>
                <a:moveTo>
                  <a:pt x="129" y="77"/>
                </a:moveTo>
                <a:cubicBezTo>
                  <a:pt x="131" y="79"/>
                  <a:pt x="132" y="82"/>
                  <a:pt x="133" y="85"/>
                </a:cubicBezTo>
                <a:cubicBezTo>
                  <a:pt x="137" y="85"/>
                  <a:pt x="137" y="85"/>
                  <a:pt x="137" y="85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3" y="91"/>
                  <a:pt x="133" y="91"/>
                  <a:pt x="133" y="91"/>
                </a:cubicBezTo>
                <a:cubicBezTo>
                  <a:pt x="132" y="94"/>
                  <a:pt x="131" y="97"/>
                  <a:pt x="129" y="99"/>
                </a:cubicBezTo>
                <a:cubicBezTo>
                  <a:pt x="132" y="102"/>
                  <a:pt x="132" y="102"/>
                  <a:pt x="132" y="102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3" y="105"/>
                  <a:pt x="120" y="106"/>
                  <a:pt x="117" y="107"/>
                </a:cubicBezTo>
                <a:cubicBezTo>
                  <a:pt x="117" y="111"/>
                  <a:pt x="117" y="111"/>
                  <a:pt x="117" y="111"/>
                </a:cubicBezTo>
                <a:cubicBezTo>
                  <a:pt x="111" y="111"/>
                  <a:pt x="111" y="111"/>
                  <a:pt x="111" y="111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08" y="106"/>
                  <a:pt x="105" y="105"/>
                  <a:pt x="103" y="103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96" y="102"/>
                  <a:pt x="96" y="102"/>
                  <a:pt x="96" y="102"/>
                </a:cubicBezTo>
                <a:cubicBezTo>
                  <a:pt x="99" y="99"/>
                  <a:pt x="99" y="99"/>
                  <a:pt x="99" y="99"/>
                </a:cubicBezTo>
                <a:cubicBezTo>
                  <a:pt x="97" y="97"/>
                  <a:pt x="96" y="94"/>
                  <a:pt x="96" y="91"/>
                </a:cubicBezTo>
                <a:cubicBezTo>
                  <a:pt x="91" y="91"/>
                  <a:pt x="91" y="91"/>
                  <a:pt x="91" y="91"/>
                </a:cubicBezTo>
                <a:cubicBezTo>
                  <a:pt x="91" y="85"/>
                  <a:pt x="91" y="85"/>
                  <a:pt x="91" y="85"/>
                </a:cubicBezTo>
                <a:cubicBezTo>
                  <a:pt x="96" y="85"/>
                  <a:pt x="96" y="85"/>
                  <a:pt x="96" y="85"/>
                </a:cubicBezTo>
                <a:cubicBezTo>
                  <a:pt x="96" y="82"/>
                  <a:pt x="97" y="79"/>
                  <a:pt x="99" y="77"/>
                </a:cubicBezTo>
                <a:cubicBezTo>
                  <a:pt x="96" y="74"/>
                  <a:pt x="96" y="74"/>
                  <a:pt x="96" y="74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05" y="71"/>
                  <a:pt x="108" y="70"/>
                  <a:pt x="111" y="70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7" y="65"/>
                  <a:pt x="117" y="65"/>
                  <a:pt x="117" y="65"/>
                </a:cubicBezTo>
                <a:cubicBezTo>
                  <a:pt x="117" y="70"/>
                  <a:pt x="117" y="70"/>
                  <a:pt x="117" y="70"/>
                </a:cubicBezTo>
                <a:cubicBezTo>
                  <a:pt x="120" y="70"/>
                  <a:pt x="123" y="71"/>
                  <a:pt x="125" y="73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129" y="77"/>
                  <a:pt x="129" y="77"/>
                  <a:pt x="129" y="77"/>
                </a:cubicBezTo>
                <a:close/>
                <a:moveTo>
                  <a:pt x="114" y="102"/>
                </a:moveTo>
                <a:cubicBezTo>
                  <a:pt x="122" y="102"/>
                  <a:pt x="128" y="96"/>
                  <a:pt x="128" y="88"/>
                </a:cubicBezTo>
                <a:cubicBezTo>
                  <a:pt x="128" y="81"/>
                  <a:pt x="122" y="75"/>
                  <a:pt x="114" y="75"/>
                </a:cubicBezTo>
                <a:cubicBezTo>
                  <a:pt x="107" y="75"/>
                  <a:pt x="101" y="81"/>
                  <a:pt x="101" y="88"/>
                </a:cubicBezTo>
                <a:cubicBezTo>
                  <a:pt x="101" y="96"/>
                  <a:pt x="107" y="102"/>
                  <a:pt x="114" y="102"/>
                </a:cubicBezTo>
                <a:cubicBezTo>
                  <a:pt x="114" y="102"/>
                  <a:pt x="114" y="102"/>
                  <a:pt x="114" y="102"/>
                </a:cubicBezTo>
                <a:close/>
                <a:moveTo>
                  <a:pt x="131" y="27"/>
                </a:moveTo>
                <a:cubicBezTo>
                  <a:pt x="137" y="27"/>
                  <a:pt x="137" y="27"/>
                  <a:pt x="137" y="27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1" y="34"/>
                  <a:pt x="131" y="34"/>
                  <a:pt x="131" y="34"/>
                </a:cubicBezTo>
                <a:cubicBezTo>
                  <a:pt x="131" y="38"/>
                  <a:pt x="129" y="42"/>
                  <a:pt x="127" y="45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26" y="55"/>
                  <a:pt x="126" y="55"/>
                  <a:pt x="126" y="55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18" y="53"/>
                  <a:pt x="115" y="55"/>
                  <a:pt x="111" y="55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03" y="61"/>
                  <a:pt x="103" y="61"/>
                  <a:pt x="103" y="61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99" y="55"/>
                  <a:pt x="95" y="53"/>
                  <a:pt x="92" y="51"/>
                </a:cubicBezTo>
                <a:cubicBezTo>
                  <a:pt x="88" y="55"/>
                  <a:pt x="88" y="55"/>
                  <a:pt x="88" y="55"/>
                </a:cubicBezTo>
                <a:cubicBezTo>
                  <a:pt x="83" y="50"/>
                  <a:pt x="83" y="50"/>
                  <a:pt x="83" y="50"/>
                </a:cubicBezTo>
                <a:cubicBezTo>
                  <a:pt x="87" y="46"/>
                  <a:pt x="87" y="46"/>
                  <a:pt x="87" y="46"/>
                </a:cubicBezTo>
                <a:cubicBezTo>
                  <a:pt x="85" y="42"/>
                  <a:pt x="83" y="39"/>
                  <a:pt x="82" y="34"/>
                </a:cubicBezTo>
                <a:cubicBezTo>
                  <a:pt x="76" y="34"/>
                  <a:pt x="76" y="34"/>
                  <a:pt x="76" y="34"/>
                </a:cubicBezTo>
                <a:cubicBezTo>
                  <a:pt x="76" y="27"/>
                  <a:pt x="76" y="27"/>
                  <a:pt x="76" y="27"/>
                </a:cubicBezTo>
                <a:cubicBezTo>
                  <a:pt x="82" y="27"/>
                  <a:pt x="82" y="27"/>
                  <a:pt x="82" y="27"/>
                </a:cubicBezTo>
                <a:cubicBezTo>
                  <a:pt x="83" y="23"/>
                  <a:pt x="84" y="19"/>
                  <a:pt x="87" y="16"/>
                </a:cubicBezTo>
                <a:cubicBezTo>
                  <a:pt x="83" y="12"/>
                  <a:pt x="83" y="12"/>
                  <a:pt x="83" y="12"/>
                </a:cubicBezTo>
                <a:cubicBezTo>
                  <a:pt x="88" y="7"/>
                  <a:pt x="88" y="7"/>
                  <a:pt x="88" y="7"/>
                </a:cubicBezTo>
                <a:cubicBezTo>
                  <a:pt x="92" y="11"/>
                  <a:pt x="92" y="11"/>
                  <a:pt x="92" y="11"/>
                </a:cubicBezTo>
                <a:cubicBezTo>
                  <a:pt x="95" y="8"/>
                  <a:pt x="99" y="7"/>
                  <a:pt x="103" y="6"/>
                </a:cubicBezTo>
                <a:cubicBezTo>
                  <a:pt x="103" y="0"/>
                  <a:pt x="103" y="0"/>
                  <a:pt x="103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0" y="6"/>
                  <a:pt x="110" y="6"/>
                  <a:pt x="110" y="6"/>
                </a:cubicBezTo>
                <a:cubicBezTo>
                  <a:pt x="115" y="7"/>
                  <a:pt x="118" y="8"/>
                  <a:pt x="121" y="11"/>
                </a:cubicBezTo>
                <a:cubicBezTo>
                  <a:pt x="126" y="7"/>
                  <a:pt x="126" y="7"/>
                  <a:pt x="126" y="7"/>
                </a:cubicBezTo>
                <a:cubicBezTo>
                  <a:pt x="131" y="12"/>
                  <a:pt x="131" y="12"/>
                  <a:pt x="131" y="12"/>
                </a:cubicBezTo>
                <a:cubicBezTo>
                  <a:pt x="127" y="16"/>
                  <a:pt x="127" y="16"/>
                  <a:pt x="127" y="16"/>
                </a:cubicBezTo>
                <a:cubicBezTo>
                  <a:pt x="129" y="19"/>
                  <a:pt x="131" y="23"/>
                  <a:pt x="131" y="27"/>
                </a:cubicBezTo>
                <a:close/>
                <a:moveTo>
                  <a:pt x="107" y="49"/>
                </a:moveTo>
                <a:cubicBezTo>
                  <a:pt x="107" y="49"/>
                  <a:pt x="107" y="49"/>
                  <a:pt x="107" y="49"/>
                </a:cubicBezTo>
                <a:cubicBezTo>
                  <a:pt x="97" y="49"/>
                  <a:pt x="89" y="41"/>
                  <a:pt x="89" y="31"/>
                </a:cubicBezTo>
                <a:cubicBezTo>
                  <a:pt x="89" y="21"/>
                  <a:pt x="97" y="13"/>
                  <a:pt x="107" y="13"/>
                </a:cubicBezTo>
                <a:cubicBezTo>
                  <a:pt x="117" y="13"/>
                  <a:pt x="125" y="21"/>
                  <a:pt x="125" y="31"/>
                </a:cubicBezTo>
                <a:cubicBezTo>
                  <a:pt x="125" y="41"/>
                  <a:pt x="117" y="49"/>
                  <a:pt x="107" y="4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66867" y="1793343"/>
            <a:ext cx="190834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0209" y="1446987"/>
            <a:ext cx="1395913" cy="305468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方针一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4241724" y="1152717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2" name="Freeform 6"/>
          <p:cNvSpPr>
            <a:spLocks noEditPoints="1"/>
          </p:cNvSpPr>
          <p:nvPr/>
        </p:nvSpPr>
        <p:spPr bwMode="auto">
          <a:xfrm>
            <a:off x="4429041" y="1734344"/>
            <a:ext cx="664409" cy="417387"/>
          </a:xfrm>
          <a:custGeom>
            <a:avLst/>
            <a:gdLst>
              <a:gd name="T0" fmla="*/ 107 w 165"/>
              <a:gd name="T1" fmla="*/ 104 h 104"/>
              <a:gd name="T2" fmla="*/ 124 w 165"/>
              <a:gd name="T3" fmla="*/ 104 h 104"/>
              <a:gd name="T4" fmla="*/ 124 w 165"/>
              <a:gd name="T5" fmla="*/ 45 h 104"/>
              <a:gd name="T6" fmla="*/ 107 w 165"/>
              <a:gd name="T7" fmla="*/ 61 h 104"/>
              <a:gd name="T8" fmla="*/ 107 w 165"/>
              <a:gd name="T9" fmla="*/ 104 h 104"/>
              <a:gd name="T10" fmla="*/ 132 w 165"/>
              <a:gd name="T11" fmla="*/ 104 h 104"/>
              <a:gd name="T12" fmla="*/ 149 w 165"/>
              <a:gd name="T13" fmla="*/ 104 h 104"/>
              <a:gd name="T14" fmla="*/ 149 w 165"/>
              <a:gd name="T15" fmla="*/ 22 h 104"/>
              <a:gd name="T16" fmla="*/ 132 w 165"/>
              <a:gd name="T17" fmla="*/ 38 h 104"/>
              <a:gd name="T18" fmla="*/ 132 w 165"/>
              <a:gd name="T19" fmla="*/ 104 h 104"/>
              <a:gd name="T20" fmla="*/ 161 w 165"/>
              <a:gd name="T21" fmla="*/ 0 h 104"/>
              <a:gd name="T22" fmla="*/ 164 w 165"/>
              <a:gd name="T23" fmla="*/ 4 h 104"/>
              <a:gd name="T24" fmla="*/ 164 w 165"/>
              <a:gd name="T25" fmla="*/ 5 h 104"/>
              <a:gd name="T26" fmla="*/ 161 w 165"/>
              <a:gd name="T27" fmla="*/ 15 h 104"/>
              <a:gd name="T28" fmla="*/ 161 w 165"/>
              <a:gd name="T29" fmla="*/ 16 h 104"/>
              <a:gd name="T30" fmla="*/ 156 w 165"/>
              <a:gd name="T31" fmla="*/ 17 h 104"/>
              <a:gd name="T32" fmla="*/ 155 w 165"/>
              <a:gd name="T33" fmla="*/ 17 h 104"/>
              <a:gd name="T34" fmla="*/ 153 w 165"/>
              <a:gd name="T35" fmla="*/ 14 h 104"/>
              <a:gd name="T36" fmla="*/ 103 w 165"/>
              <a:gd name="T37" fmla="*/ 61 h 104"/>
              <a:gd name="T38" fmla="*/ 87 w 165"/>
              <a:gd name="T39" fmla="*/ 44 h 104"/>
              <a:gd name="T40" fmla="*/ 74 w 165"/>
              <a:gd name="T41" fmla="*/ 30 h 104"/>
              <a:gd name="T42" fmla="*/ 3 w 165"/>
              <a:gd name="T43" fmla="*/ 96 h 104"/>
              <a:gd name="T44" fmla="*/ 0 w 165"/>
              <a:gd name="T45" fmla="*/ 93 h 104"/>
              <a:gd name="T46" fmla="*/ 74 w 165"/>
              <a:gd name="T47" fmla="*/ 24 h 104"/>
              <a:gd name="T48" fmla="*/ 87 w 165"/>
              <a:gd name="T49" fmla="*/ 37 h 104"/>
              <a:gd name="T50" fmla="*/ 103 w 165"/>
              <a:gd name="T51" fmla="*/ 55 h 104"/>
              <a:gd name="T52" fmla="*/ 150 w 165"/>
              <a:gd name="T53" fmla="*/ 11 h 104"/>
              <a:gd name="T54" fmla="*/ 148 w 165"/>
              <a:gd name="T55" fmla="*/ 9 h 104"/>
              <a:gd name="T56" fmla="*/ 147 w 165"/>
              <a:gd name="T57" fmla="*/ 8 h 104"/>
              <a:gd name="T58" fmla="*/ 149 w 165"/>
              <a:gd name="T59" fmla="*/ 3 h 104"/>
              <a:gd name="T60" fmla="*/ 150 w 165"/>
              <a:gd name="T61" fmla="*/ 3 h 104"/>
              <a:gd name="T62" fmla="*/ 160 w 165"/>
              <a:gd name="T63" fmla="*/ 1 h 104"/>
              <a:gd name="T64" fmla="*/ 161 w 165"/>
              <a:gd name="T65" fmla="*/ 0 h 104"/>
              <a:gd name="T66" fmla="*/ 7 w 165"/>
              <a:gd name="T67" fmla="*/ 104 h 104"/>
              <a:gd name="T68" fmla="*/ 24 w 165"/>
              <a:gd name="T69" fmla="*/ 104 h 104"/>
              <a:gd name="T70" fmla="*/ 24 w 165"/>
              <a:gd name="T71" fmla="*/ 81 h 104"/>
              <a:gd name="T72" fmla="*/ 7 w 165"/>
              <a:gd name="T73" fmla="*/ 97 h 104"/>
              <a:gd name="T74" fmla="*/ 7 w 165"/>
              <a:gd name="T75" fmla="*/ 104 h 104"/>
              <a:gd name="T76" fmla="*/ 32 w 165"/>
              <a:gd name="T77" fmla="*/ 104 h 104"/>
              <a:gd name="T78" fmla="*/ 49 w 165"/>
              <a:gd name="T79" fmla="*/ 104 h 104"/>
              <a:gd name="T80" fmla="*/ 49 w 165"/>
              <a:gd name="T81" fmla="*/ 58 h 104"/>
              <a:gd name="T82" fmla="*/ 32 w 165"/>
              <a:gd name="T83" fmla="*/ 74 h 104"/>
              <a:gd name="T84" fmla="*/ 32 w 165"/>
              <a:gd name="T85" fmla="*/ 104 h 104"/>
              <a:gd name="T86" fmla="*/ 57 w 165"/>
              <a:gd name="T87" fmla="*/ 50 h 104"/>
              <a:gd name="T88" fmla="*/ 57 w 165"/>
              <a:gd name="T89" fmla="*/ 104 h 104"/>
              <a:gd name="T90" fmla="*/ 74 w 165"/>
              <a:gd name="T91" fmla="*/ 104 h 104"/>
              <a:gd name="T92" fmla="*/ 74 w 165"/>
              <a:gd name="T93" fmla="*/ 34 h 104"/>
              <a:gd name="T94" fmla="*/ 74 w 165"/>
              <a:gd name="T95" fmla="*/ 34 h 104"/>
              <a:gd name="T96" fmla="*/ 57 w 165"/>
              <a:gd name="T97" fmla="*/ 50 h 104"/>
              <a:gd name="T98" fmla="*/ 82 w 165"/>
              <a:gd name="T99" fmla="*/ 43 h 104"/>
              <a:gd name="T100" fmla="*/ 82 w 165"/>
              <a:gd name="T101" fmla="*/ 104 h 104"/>
              <a:gd name="T102" fmla="*/ 87 w 165"/>
              <a:gd name="T103" fmla="*/ 104 h 104"/>
              <a:gd name="T104" fmla="*/ 99 w 165"/>
              <a:gd name="T105" fmla="*/ 104 h 104"/>
              <a:gd name="T106" fmla="*/ 99 w 165"/>
              <a:gd name="T107" fmla="*/ 61 h 104"/>
              <a:gd name="T108" fmla="*/ 87 w 165"/>
              <a:gd name="T109" fmla="*/ 48 h 104"/>
              <a:gd name="T110" fmla="*/ 82 w 165"/>
              <a:gd name="T111" fmla="*/ 4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5" h="104">
                <a:moveTo>
                  <a:pt x="107" y="104"/>
                </a:moveTo>
                <a:cubicBezTo>
                  <a:pt x="124" y="104"/>
                  <a:pt x="124" y="104"/>
                  <a:pt x="124" y="104"/>
                </a:cubicBezTo>
                <a:cubicBezTo>
                  <a:pt x="124" y="45"/>
                  <a:pt x="124" y="45"/>
                  <a:pt x="124" y="45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7" y="104"/>
                  <a:pt x="107" y="104"/>
                  <a:pt x="107" y="104"/>
                </a:cubicBezTo>
                <a:close/>
                <a:moveTo>
                  <a:pt x="132" y="104"/>
                </a:moveTo>
                <a:cubicBezTo>
                  <a:pt x="149" y="104"/>
                  <a:pt x="149" y="104"/>
                  <a:pt x="149" y="104"/>
                </a:cubicBezTo>
                <a:cubicBezTo>
                  <a:pt x="149" y="22"/>
                  <a:pt x="149" y="22"/>
                  <a:pt x="149" y="22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2" y="104"/>
                  <a:pt x="132" y="104"/>
                  <a:pt x="132" y="104"/>
                </a:cubicBezTo>
                <a:close/>
                <a:moveTo>
                  <a:pt x="161" y="0"/>
                </a:moveTo>
                <a:cubicBezTo>
                  <a:pt x="164" y="0"/>
                  <a:pt x="165" y="2"/>
                  <a:pt x="164" y="4"/>
                </a:cubicBezTo>
                <a:cubicBezTo>
                  <a:pt x="164" y="5"/>
                  <a:pt x="164" y="5"/>
                  <a:pt x="164" y="5"/>
                </a:cubicBezTo>
                <a:cubicBezTo>
                  <a:pt x="163" y="8"/>
                  <a:pt x="162" y="12"/>
                  <a:pt x="161" y="15"/>
                </a:cubicBezTo>
                <a:cubicBezTo>
                  <a:pt x="161" y="16"/>
                  <a:pt x="161" y="16"/>
                  <a:pt x="161" y="16"/>
                </a:cubicBezTo>
                <a:cubicBezTo>
                  <a:pt x="160" y="19"/>
                  <a:pt x="158" y="19"/>
                  <a:pt x="156" y="17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4" y="16"/>
                  <a:pt x="154" y="15"/>
                  <a:pt x="153" y="14"/>
                </a:cubicBezTo>
                <a:cubicBezTo>
                  <a:pt x="103" y="61"/>
                  <a:pt x="103" y="61"/>
                  <a:pt x="103" y="61"/>
                </a:cubicBezTo>
                <a:cubicBezTo>
                  <a:pt x="87" y="44"/>
                  <a:pt x="87" y="44"/>
                  <a:pt x="87" y="44"/>
                </a:cubicBezTo>
                <a:cubicBezTo>
                  <a:pt x="74" y="30"/>
                  <a:pt x="74" y="30"/>
                  <a:pt x="74" y="30"/>
                </a:cubicBezTo>
                <a:cubicBezTo>
                  <a:pt x="3" y="96"/>
                  <a:pt x="3" y="96"/>
                  <a:pt x="3" y="96"/>
                </a:cubicBezTo>
                <a:cubicBezTo>
                  <a:pt x="0" y="93"/>
                  <a:pt x="0" y="93"/>
                  <a:pt x="0" y="93"/>
                </a:cubicBezTo>
                <a:cubicBezTo>
                  <a:pt x="74" y="24"/>
                  <a:pt x="74" y="24"/>
                  <a:pt x="74" y="24"/>
                </a:cubicBezTo>
                <a:cubicBezTo>
                  <a:pt x="87" y="37"/>
                  <a:pt x="87" y="37"/>
                  <a:pt x="87" y="37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50" y="11"/>
                  <a:pt x="150" y="11"/>
                  <a:pt x="150" y="11"/>
                </a:cubicBezTo>
                <a:cubicBezTo>
                  <a:pt x="149" y="10"/>
                  <a:pt x="148" y="9"/>
                  <a:pt x="148" y="9"/>
                </a:cubicBezTo>
                <a:cubicBezTo>
                  <a:pt x="147" y="8"/>
                  <a:pt x="147" y="8"/>
                  <a:pt x="147" y="8"/>
                </a:cubicBezTo>
                <a:cubicBezTo>
                  <a:pt x="145" y="6"/>
                  <a:pt x="146" y="4"/>
                  <a:pt x="149" y="3"/>
                </a:cubicBezTo>
                <a:cubicBezTo>
                  <a:pt x="150" y="3"/>
                  <a:pt x="150" y="3"/>
                  <a:pt x="150" y="3"/>
                </a:cubicBezTo>
                <a:cubicBezTo>
                  <a:pt x="152" y="2"/>
                  <a:pt x="157" y="1"/>
                  <a:pt x="160" y="1"/>
                </a:cubicBezTo>
                <a:cubicBezTo>
                  <a:pt x="161" y="0"/>
                  <a:pt x="161" y="0"/>
                  <a:pt x="161" y="0"/>
                </a:cubicBezTo>
                <a:close/>
                <a:moveTo>
                  <a:pt x="7" y="104"/>
                </a:moveTo>
                <a:cubicBezTo>
                  <a:pt x="24" y="104"/>
                  <a:pt x="24" y="104"/>
                  <a:pt x="24" y="104"/>
                </a:cubicBezTo>
                <a:cubicBezTo>
                  <a:pt x="24" y="81"/>
                  <a:pt x="24" y="81"/>
                  <a:pt x="24" y="81"/>
                </a:cubicBezTo>
                <a:cubicBezTo>
                  <a:pt x="7" y="97"/>
                  <a:pt x="7" y="97"/>
                  <a:pt x="7" y="97"/>
                </a:cubicBezTo>
                <a:cubicBezTo>
                  <a:pt x="7" y="104"/>
                  <a:pt x="7" y="104"/>
                  <a:pt x="7" y="104"/>
                </a:cubicBezTo>
                <a:close/>
                <a:moveTo>
                  <a:pt x="3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58"/>
                  <a:pt x="49" y="58"/>
                  <a:pt x="49" y="58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104"/>
                  <a:pt x="32" y="104"/>
                  <a:pt x="32" y="104"/>
                </a:cubicBezTo>
                <a:close/>
                <a:moveTo>
                  <a:pt x="57" y="50"/>
                </a:moveTo>
                <a:cubicBezTo>
                  <a:pt x="57" y="104"/>
                  <a:pt x="57" y="104"/>
                  <a:pt x="57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4" y="34"/>
                  <a:pt x="74" y="34"/>
                  <a:pt x="74" y="34"/>
                </a:cubicBezTo>
                <a:cubicBezTo>
                  <a:pt x="74" y="34"/>
                  <a:pt x="74" y="34"/>
                  <a:pt x="74" y="34"/>
                </a:cubicBezTo>
                <a:cubicBezTo>
                  <a:pt x="57" y="50"/>
                  <a:pt x="57" y="50"/>
                  <a:pt x="57" y="50"/>
                </a:cubicBezTo>
                <a:close/>
                <a:moveTo>
                  <a:pt x="82" y="43"/>
                </a:moveTo>
                <a:cubicBezTo>
                  <a:pt x="82" y="104"/>
                  <a:pt x="82" y="104"/>
                  <a:pt x="82" y="104"/>
                </a:cubicBezTo>
                <a:cubicBezTo>
                  <a:pt x="87" y="104"/>
                  <a:pt x="87" y="104"/>
                  <a:pt x="87" y="104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99" y="61"/>
                  <a:pt x="99" y="61"/>
                  <a:pt x="99" y="61"/>
                </a:cubicBezTo>
                <a:cubicBezTo>
                  <a:pt x="87" y="48"/>
                  <a:pt x="87" y="48"/>
                  <a:pt x="87" y="48"/>
                </a:cubicBezTo>
                <a:lnTo>
                  <a:pt x="82" y="4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67267" y="1793343"/>
            <a:ext cx="190834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0609" y="1446987"/>
            <a:ext cx="1395913" cy="305468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方针二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37009" y="3692663"/>
            <a:ext cx="190834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040351" y="3346307"/>
            <a:ext cx="1395913" cy="305468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方针三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323009" y="3045661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0" name="Freeform 7"/>
          <p:cNvSpPr>
            <a:spLocks noEditPoints="1"/>
          </p:cNvSpPr>
          <p:nvPr/>
        </p:nvSpPr>
        <p:spPr bwMode="auto">
          <a:xfrm>
            <a:off x="5515454" y="3563144"/>
            <a:ext cx="605984" cy="489370"/>
          </a:xfrm>
          <a:custGeom>
            <a:avLst/>
            <a:gdLst>
              <a:gd name="T0" fmla="*/ 67 w 123"/>
              <a:gd name="T1" fmla="*/ 62 h 100"/>
              <a:gd name="T2" fmla="*/ 67 w 123"/>
              <a:gd name="T3" fmla="*/ 65 h 100"/>
              <a:gd name="T4" fmla="*/ 66 w 123"/>
              <a:gd name="T5" fmla="*/ 67 h 100"/>
              <a:gd name="T6" fmla="*/ 62 w 123"/>
              <a:gd name="T7" fmla="*/ 67 h 100"/>
              <a:gd name="T8" fmla="*/ 58 w 123"/>
              <a:gd name="T9" fmla="*/ 67 h 100"/>
              <a:gd name="T10" fmla="*/ 56 w 123"/>
              <a:gd name="T11" fmla="*/ 65 h 100"/>
              <a:gd name="T12" fmla="*/ 56 w 123"/>
              <a:gd name="T13" fmla="*/ 62 h 100"/>
              <a:gd name="T14" fmla="*/ 0 w 123"/>
              <a:gd name="T15" fmla="*/ 44 h 100"/>
              <a:gd name="T16" fmla="*/ 0 w 123"/>
              <a:gd name="T17" fmla="*/ 81 h 100"/>
              <a:gd name="T18" fmla="*/ 19 w 123"/>
              <a:gd name="T19" fmla="*/ 100 h 100"/>
              <a:gd name="T20" fmla="*/ 62 w 123"/>
              <a:gd name="T21" fmla="*/ 100 h 100"/>
              <a:gd name="T22" fmla="*/ 104 w 123"/>
              <a:gd name="T23" fmla="*/ 100 h 100"/>
              <a:gd name="T24" fmla="*/ 123 w 123"/>
              <a:gd name="T25" fmla="*/ 81 h 100"/>
              <a:gd name="T26" fmla="*/ 123 w 123"/>
              <a:gd name="T27" fmla="*/ 44 h 100"/>
              <a:gd name="T28" fmla="*/ 67 w 123"/>
              <a:gd name="T29" fmla="*/ 62 h 100"/>
              <a:gd name="T30" fmla="*/ 62 w 123"/>
              <a:gd name="T31" fmla="*/ 58 h 100"/>
              <a:gd name="T32" fmla="*/ 64 w 123"/>
              <a:gd name="T33" fmla="*/ 58 h 100"/>
              <a:gd name="T34" fmla="*/ 66 w 123"/>
              <a:gd name="T35" fmla="*/ 59 h 100"/>
              <a:gd name="T36" fmla="*/ 66 w 123"/>
              <a:gd name="T37" fmla="*/ 64 h 100"/>
              <a:gd name="T38" fmla="*/ 64 w 123"/>
              <a:gd name="T39" fmla="*/ 65 h 100"/>
              <a:gd name="T40" fmla="*/ 62 w 123"/>
              <a:gd name="T41" fmla="*/ 65 h 100"/>
              <a:gd name="T42" fmla="*/ 60 w 123"/>
              <a:gd name="T43" fmla="*/ 65 h 100"/>
              <a:gd name="T44" fmla="*/ 58 w 123"/>
              <a:gd name="T45" fmla="*/ 64 h 100"/>
              <a:gd name="T46" fmla="*/ 58 w 123"/>
              <a:gd name="T47" fmla="*/ 59 h 100"/>
              <a:gd name="T48" fmla="*/ 60 w 123"/>
              <a:gd name="T49" fmla="*/ 58 h 100"/>
              <a:gd name="T50" fmla="*/ 62 w 123"/>
              <a:gd name="T51" fmla="*/ 58 h 100"/>
              <a:gd name="T52" fmla="*/ 56 w 123"/>
              <a:gd name="T53" fmla="*/ 58 h 100"/>
              <a:gd name="T54" fmla="*/ 56 w 123"/>
              <a:gd name="T55" fmla="*/ 60 h 100"/>
              <a:gd name="T56" fmla="*/ 1 w 123"/>
              <a:gd name="T57" fmla="*/ 42 h 100"/>
              <a:gd name="T58" fmla="*/ 19 w 123"/>
              <a:gd name="T59" fmla="*/ 24 h 100"/>
              <a:gd name="T60" fmla="*/ 62 w 123"/>
              <a:gd name="T61" fmla="*/ 24 h 100"/>
              <a:gd name="T62" fmla="*/ 104 w 123"/>
              <a:gd name="T63" fmla="*/ 24 h 100"/>
              <a:gd name="T64" fmla="*/ 123 w 123"/>
              <a:gd name="T65" fmla="*/ 42 h 100"/>
              <a:gd name="T66" fmla="*/ 67 w 123"/>
              <a:gd name="T67" fmla="*/ 60 h 100"/>
              <a:gd name="T68" fmla="*/ 67 w 123"/>
              <a:gd name="T69" fmla="*/ 58 h 100"/>
              <a:gd name="T70" fmla="*/ 66 w 123"/>
              <a:gd name="T71" fmla="*/ 56 h 100"/>
              <a:gd name="T72" fmla="*/ 62 w 123"/>
              <a:gd name="T73" fmla="*/ 56 h 100"/>
              <a:gd name="T74" fmla="*/ 58 w 123"/>
              <a:gd name="T75" fmla="*/ 56 h 100"/>
              <a:gd name="T76" fmla="*/ 56 w 123"/>
              <a:gd name="T77" fmla="*/ 58 h 100"/>
              <a:gd name="T78" fmla="*/ 62 w 123"/>
              <a:gd name="T79" fmla="*/ 4 h 100"/>
              <a:gd name="T80" fmla="*/ 62 w 123"/>
              <a:gd name="T81" fmla="*/ 4 h 100"/>
              <a:gd name="T82" fmla="*/ 81 w 123"/>
              <a:gd name="T83" fmla="*/ 23 h 100"/>
              <a:gd name="T84" fmla="*/ 84 w 123"/>
              <a:gd name="T85" fmla="*/ 23 h 100"/>
              <a:gd name="T86" fmla="*/ 62 w 123"/>
              <a:gd name="T87" fmla="*/ 0 h 100"/>
              <a:gd name="T88" fmla="*/ 62 w 123"/>
              <a:gd name="T89" fmla="*/ 0 h 100"/>
              <a:gd name="T90" fmla="*/ 39 w 123"/>
              <a:gd name="T91" fmla="*/ 23 h 100"/>
              <a:gd name="T92" fmla="*/ 43 w 123"/>
              <a:gd name="T93" fmla="*/ 23 h 100"/>
              <a:gd name="T94" fmla="*/ 62 w 123"/>
              <a:gd name="T95" fmla="*/ 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3" h="100">
                <a:moveTo>
                  <a:pt x="67" y="62"/>
                </a:moveTo>
                <a:cubicBezTo>
                  <a:pt x="67" y="65"/>
                  <a:pt x="67" y="65"/>
                  <a:pt x="67" y="65"/>
                </a:cubicBezTo>
                <a:cubicBezTo>
                  <a:pt x="67" y="66"/>
                  <a:pt x="67" y="67"/>
                  <a:pt x="66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7" y="67"/>
                  <a:pt x="56" y="66"/>
                  <a:pt x="56" y="65"/>
                </a:cubicBezTo>
                <a:cubicBezTo>
                  <a:pt x="56" y="62"/>
                  <a:pt x="56" y="62"/>
                  <a:pt x="56" y="6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92"/>
                  <a:pt x="9" y="100"/>
                  <a:pt x="19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14" y="100"/>
                  <a:pt x="123" y="92"/>
                  <a:pt x="123" y="81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67" y="62"/>
                  <a:pt x="67" y="62"/>
                  <a:pt x="67" y="62"/>
                </a:cubicBezTo>
                <a:close/>
                <a:moveTo>
                  <a:pt x="62" y="58"/>
                </a:moveTo>
                <a:cubicBezTo>
                  <a:pt x="64" y="58"/>
                  <a:pt x="64" y="58"/>
                  <a:pt x="64" y="58"/>
                </a:cubicBezTo>
                <a:cubicBezTo>
                  <a:pt x="65" y="58"/>
                  <a:pt x="66" y="58"/>
                  <a:pt x="66" y="59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5"/>
                  <a:pt x="65" y="65"/>
                  <a:pt x="64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59" y="65"/>
                  <a:pt x="58" y="65"/>
                  <a:pt x="58" y="64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8"/>
                  <a:pt x="59" y="58"/>
                  <a:pt x="60" y="58"/>
                </a:cubicBezTo>
                <a:cubicBezTo>
                  <a:pt x="62" y="58"/>
                  <a:pt x="62" y="58"/>
                  <a:pt x="62" y="58"/>
                </a:cubicBezTo>
                <a:close/>
                <a:moveTo>
                  <a:pt x="56" y="58"/>
                </a:moveTo>
                <a:cubicBezTo>
                  <a:pt x="56" y="60"/>
                  <a:pt x="56" y="60"/>
                  <a:pt x="56" y="60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32"/>
                  <a:pt x="9" y="24"/>
                  <a:pt x="19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14" y="24"/>
                  <a:pt x="122" y="32"/>
                  <a:pt x="123" y="42"/>
                </a:cubicBezTo>
                <a:cubicBezTo>
                  <a:pt x="67" y="60"/>
                  <a:pt x="67" y="60"/>
                  <a:pt x="67" y="60"/>
                </a:cubicBezTo>
                <a:cubicBezTo>
                  <a:pt x="67" y="58"/>
                  <a:pt x="67" y="58"/>
                  <a:pt x="67" y="58"/>
                </a:cubicBezTo>
                <a:cubicBezTo>
                  <a:pt x="67" y="56"/>
                  <a:pt x="67" y="56"/>
                  <a:pt x="66" y="56"/>
                </a:cubicBezTo>
                <a:cubicBezTo>
                  <a:pt x="62" y="56"/>
                  <a:pt x="62" y="56"/>
                  <a:pt x="62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7" y="56"/>
                  <a:pt x="56" y="56"/>
                  <a:pt x="56" y="58"/>
                </a:cubicBezTo>
                <a:close/>
                <a:moveTo>
                  <a:pt x="62" y="4"/>
                </a:moveTo>
                <a:cubicBezTo>
                  <a:pt x="62" y="4"/>
                  <a:pt x="62" y="4"/>
                  <a:pt x="62" y="4"/>
                </a:cubicBezTo>
                <a:cubicBezTo>
                  <a:pt x="72" y="4"/>
                  <a:pt x="81" y="13"/>
                  <a:pt x="81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11"/>
                  <a:pt x="74" y="1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49" y="0"/>
                  <a:pt x="39" y="11"/>
                  <a:pt x="39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13"/>
                  <a:pt x="51" y="4"/>
                  <a:pt x="62" y="4"/>
                </a:cubicBezTo>
                <a:close/>
              </a:path>
            </a:pathLst>
          </a:custGeom>
          <a:solidFill>
            <a:srgbClr val="17375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10267" y="3692663"/>
            <a:ext cx="190834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13609" y="3346307"/>
            <a:ext cx="1395913" cy="305468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方针四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accel="58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4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2" accel="58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2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6" accel="58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8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9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/>
          <p:bldP spid="38" grpId="0"/>
          <p:bldP spid="42" grpId="0" animBg="1"/>
          <p:bldP spid="43" grpId="0"/>
          <p:bldP spid="44" grpId="0"/>
          <p:bldP spid="45" grpId="0"/>
          <p:bldP spid="46" grpId="0"/>
          <p:bldP spid="50" grpId="0" animBg="1"/>
          <p:bldP spid="51" grpId="0"/>
          <p:bldP spid="52" grpId="0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2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6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/>
          <p:bldP spid="38" grpId="0"/>
          <p:bldP spid="42" grpId="0" animBg="1"/>
          <p:bldP spid="43" grpId="0"/>
          <p:bldP spid="44" grpId="0"/>
          <p:bldP spid="45" grpId="0"/>
          <p:bldP spid="46" grpId="0"/>
          <p:bldP spid="50" grpId="0" animBg="1"/>
          <p:bldP spid="51" grpId="0"/>
          <p:bldP spid="52" grpId="0"/>
          <p:bldP spid="53" grpId="0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 txBox="1"/>
          <p:nvPr/>
        </p:nvSpPr>
        <p:spPr>
          <a:xfrm>
            <a:off x="1184649" y="250504"/>
            <a:ext cx="142090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利益最大化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五角星 33"/>
          <p:cNvSpPr/>
          <p:nvPr/>
        </p:nvSpPr>
        <p:spPr>
          <a:xfrm>
            <a:off x="2051581" y="1738257"/>
            <a:ext cx="2165350" cy="2165350"/>
          </a:xfrm>
          <a:prstGeom prst="star5">
            <a:avLst/>
          </a:prstGeom>
          <a:noFill/>
          <a:ln w="76200" cap="flat" cmpd="sng" algn="ctr">
            <a:solidFill>
              <a:srgbClr val="17375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524904" y="2354207"/>
            <a:ext cx="1218704" cy="1218704"/>
            <a:chOff x="3962648" y="2819400"/>
            <a:chExt cx="1218704" cy="121870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126543" y="3108951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利益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最大化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1548834" y="2218743"/>
            <a:ext cx="710139" cy="71013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779187" y="1221793"/>
            <a:ext cx="710139" cy="71013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023786" y="2218743"/>
            <a:ext cx="710139" cy="71013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532192" y="3661811"/>
            <a:ext cx="710139" cy="71013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038835" y="3649111"/>
            <a:ext cx="710139" cy="71013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82166" y="14016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管理成本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44876" y="24181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其他成本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38218" y="392015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人员成本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9348" y="24516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办公成本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09878" y="387031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营销成本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6161692" y="1275118"/>
            <a:ext cx="2077200" cy="432536"/>
            <a:chOff x="814328" y="3219334"/>
            <a:chExt cx="2077200" cy="432536"/>
          </a:xfrm>
        </p:grpSpPr>
        <p:grpSp>
          <p:nvGrpSpPr>
            <p:cNvPr id="51" name="组合 50"/>
            <p:cNvGrpSpPr/>
            <p:nvPr/>
          </p:nvGrpSpPr>
          <p:grpSpPr>
            <a:xfrm>
              <a:off x="814328" y="3219334"/>
              <a:ext cx="2077200" cy="432536"/>
              <a:chOff x="4304043" y="1286668"/>
              <a:chExt cx="5877487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圆角矩形 52"/>
              <p:cNvSpPr/>
              <p:nvPr/>
            </p:nvSpPr>
            <p:spPr>
              <a:xfrm>
                <a:off x="4304043" y="1286668"/>
                <a:ext cx="5877487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4351924" y="1373342"/>
                <a:ext cx="5775624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31250" y="3331792"/>
              <a:ext cx="19993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点击输入标题文本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940152" y="2004549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、点击输入简要文字内容，文字内容需概括精炼，不用多余的文字修饰，言简意赅的说明分项内容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40152" y="2827348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、点击输入简要文字内容，文字内容需概括精炼，不用多余的文字修饰，言简意赅的说明分项内容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0152" y="3691444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、点击输入简要文字内容，文字内容需概括精炼，不用多余的文字修饰，言简意赅的说明分项内容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799460" y="1451298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2212" y="2453379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43175" y="2453379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10%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58224" y="3893769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35%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45572" y="3901091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2000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/>
          <p:bldP spid="46" grpId="0"/>
          <p:bldP spid="47" grpId="0"/>
          <p:bldP spid="48" grpId="0"/>
          <p:bldP spid="49" grpId="0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/>
          <p:bldP spid="46" grpId="0"/>
          <p:bldP spid="47" grpId="0"/>
          <p:bldP spid="48" grpId="0"/>
          <p:bldP spid="49" grpId="0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3" grpId="0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/>
          <p:nvPr/>
        </p:nvSpPr>
        <p:spPr>
          <a:xfrm>
            <a:off x="1184649" y="250504"/>
            <a:ext cx="1767154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2016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努力方向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04217" y="2212281"/>
            <a:ext cx="2448272" cy="2375693"/>
          </a:xfrm>
          <a:prstGeom prst="roundRect">
            <a:avLst>
              <a:gd name="adj" fmla="val 945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83983" y="1080397"/>
            <a:ext cx="1447442" cy="1447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2288070" y="2025625"/>
            <a:ext cx="373310" cy="373310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66729" y="160189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市场方面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422037" y="2212280"/>
            <a:ext cx="2448272" cy="2375693"/>
          </a:xfrm>
          <a:prstGeom prst="roundRect">
            <a:avLst>
              <a:gd name="adj" fmla="val 784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156176" y="2212279"/>
            <a:ext cx="2448272" cy="2375693"/>
          </a:xfrm>
          <a:prstGeom prst="roundRect">
            <a:avLst>
              <a:gd name="adj" fmla="val 7445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922452" y="1124308"/>
            <a:ext cx="1447442" cy="1447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56591" y="1080397"/>
            <a:ext cx="1447442" cy="1447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5079697" y="2025625"/>
            <a:ext cx="373310" cy="373310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816001" y="2025625"/>
            <a:ext cx="373310" cy="373310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092175" y="16263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产品方面</a:t>
            </a:r>
          </a:p>
        </p:txBody>
      </p:sp>
      <p:sp>
        <p:nvSpPr>
          <p:cNvPr id="43" name="矩形 42"/>
          <p:cNvSpPr/>
          <p:nvPr/>
        </p:nvSpPr>
        <p:spPr>
          <a:xfrm>
            <a:off x="6826314" y="16263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服务方面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8366" y="2757760"/>
            <a:ext cx="1944216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点击输入简要文字内容，文字内容需概括精炼，不用多余的文字修饰。点击输入简要文字内容，文字内容需概括精炼，不用多余的文字修饰。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74065" y="2752116"/>
            <a:ext cx="1944216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点击输入简要文字内容，文字内容需概括精炼，不用多余的文字修饰。点击输入简要文字内容，文字内容需概括精炼，不用多余的文字修饰。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08204" y="2758992"/>
            <a:ext cx="1944216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点击输入简要文字内容，文字内容需概括精炼，不用多余的文字修饰。点击输入简要文字内容，文字内容需概括精炼，不用多余的文字修饰。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2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1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1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2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1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1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2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1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1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6" dur="8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9" dur="8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2" dur="8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4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5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039"/>
                                </p:stCondLst>
                                <p:childTnLst>
                                  <p:par>
                                    <p:cTn id="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0" grpId="0" animBg="1"/>
          <p:bldP spid="31" grpId="0"/>
          <p:bldP spid="32" grpId="0" animBg="1"/>
          <p:bldP spid="33" grpId="0" animBg="1"/>
          <p:bldP spid="40" grpId="0" animBg="1"/>
          <p:bldP spid="41" grpId="0" animBg="1"/>
          <p:bldP spid="42" grpId="0"/>
          <p:bldP spid="43" grpId="0"/>
          <p:bldP spid="44" grpId="0"/>
          <p:bldP spid="44" grpId="1"/>
          <p:bldP spid="45" grpId="0"/>
          <p:bldP spid="45" grpId="1"/>
          <p:bldP spid="46" grpId="0"/>
          <p:bldP spid="46" grpId="1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6" dur="8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9" dur="8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2" dur="8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4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5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039"/>
                                </p:stCondLst>
                                <p:childTnLst>
                                  <p:par>
                                    <p:cTn id="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0" grpId="0" animBg="1"/>
          <p:bldP spid="31" grpId="0"/>
          <p:bldP spid="32" grpId="0" animBg="1"/>
          <p:bldP spid="33" grpId="0" animBg="1"/>
          <p:bldP spid="40" grpId="0" animBg="1"/>
          <p:bldP spid="41" grpId="0" animBg="1"/>
          <p:bldP spid="42" grpId="0"/>
          <p:bldP spid="43" grpId="0"/>
          <p:bldP spid="44" grpId="0"/>
          <p:bldP spid="44" grpId="1"/>
          <p:bldP spid="45" grpId="0"/>
          <p:bldP spid="45" grpId="1"/>
          <p:bldP spid="46" grpId="0"/>
          <p:bldP spid="46" grpId="1"/>
          <p:bldP spid="47" grpId="0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4127190" y="12727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224341" y="21109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298390" y="1360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281741" y="1741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2608356" y="1626490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谢</a:t>
            </a:r>
          </a:p>
        </p:txBody>
      </p:sp>
      <p:sp>
        <p:nvSpPr>
          <p:cNvPr id="53" name="矩形 52"/>
          <p:cNvSpPr/>
          <p:nvPr/>
        </p:nvSpPr>
        <p:spPr>
          <a:xfrm>
            <a:off x="3551010" y="2402999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谢</a:t>
            </a:r>
          </a:p>
        </p:txBody>
      </p:sp>
      <p:sp>
        <p:nvSpPr>
          <p:cNvPr id="54" name="矩形 53"/>
          <p:cNvSpPr/>
          <p:nvPr/>
        </p:nvSpPr>
        <p:spPr>
          <a:xfrm>
            <a:off x="4445314" y="1564799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观</a:t>
            </a:r>
          </a:p>
        </p:txBody>
      </p:sp>
      <p:sp>
        <p:nvSpPr>
          <p:cNvPr id="55" name="矩形 54"/>
          <p:cNvSpPr/>
          <p:nvPr/>
        </p:nvSpPr>
        <p:spPr>
          <a:xfrm>
            <a:off x="5610954" y="2035636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看</a:t>
            </a:r>
          </a:p>
        </p:txBody>
      </p:sp>
      <p:sp>
        <p:nvSpPr>
          <p:cNvPr id="56" name="椭圆 55"/>
          <p:cNvSpPr/>
          <p:nvPr/>
        </p:nvSpPr>
        <p:spPr>
          <a:xfrm>
            <a:off x="4598197" y="3288996"/>
            <a:ext cx="500908" cy="500908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740527" y="3513307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575410" y="3513666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2279076" y="3632005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198665" y="3518326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085391" y="3510821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576425" y="3642228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873480" y="3545432"/>
            <a:ext cx="250454" cy="250454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750128" y="3512025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174703" y="3520080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382889" y="3569216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923888" y="3329522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2093506" y="3642512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529502" y="3365619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3229178" y="3457466"/>
            <a:ext cx="322151" cy="322151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099105" y="3510203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230014" y="3513536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944804" y="3644768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795496" y="3330265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713791" y="3566599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216637" y="3372814"/>
            <a:ext cx="137389" cy="13738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7753607" y="3504242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530703" y="4247016"/>
            <a:ext cx="3098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">
        <p14:flash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9582"/>
            <a:ext cx="7968260" cy="3312368"/>
          </a:xfrm>
          <a:prstGeom prst="rect">
            <a:avLst/>
          </a:prstGeom>
        </p:spPr>
      </p:pic>
      <p:sp>
        <p:nvSpPr>
          <p:cNvPr id="29" name="标题 8"/>
          <p:cNvSpPr txBox="1"/>
          <p:nvPr/>
        </p:nvSpPr>
        <p:spPr>
          <a:xfrm>
            <a:off x="1412144" y="339502"/>
            <a:ext cx="2295760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开发进度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  <p:extLst>
      <p:ext uri="{BB962C8B-B14F-4D97-AF65-F5344CB8AC3E}">
        <p14:creationId xmlns:p14="http://schemas.microsoft.com/office/powerpoint/2010/main" val="94504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1184649" y="250504"/>
            <a:ext cx="1661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网站页面结构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椭圆 54"/>
          <p:cNvSpPr/>
          <p:nvPr/>
        </p:nvSpPr>
        <p:spPr>
          <a:xfrm>
            <a:off x="2836047" y="1796260"/>
            <a:ext cx="3477652" cy="1802173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2234" y="1588687"/>
            <a:ext cx="1783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财税服务、公司工商</a:t>
            </a: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2639023" y="1792279"/>
            <a:ext cx="1913927" cy="21230"/>
          </a:xfrm>
          <a:prstGeom prst="line">
            <a:avLst/>
          </a:prstGeom>
          <a:noFill/>
          <a:ln w="76200" cap="flat" cmpd="sng" algn="ctr">
            <a:solidFill>
              <a:srgbClr val="17375E"/>
            </a:solidFill>
            <a:prstDash val="solid"/>
          </a:ln>
          <a:effectLst/>
        </p:spPr>
      </p:cxnSp>
      <p:cxnSp>
        <p:nvCxnSpPr>
          <p:cNvPr id="38" name="直接连接符 37"/>
          <p:cNvCxnSpPr/>
          <p:nvPr/>
        </p:nvCxnSpPr>
        <p:spPr>
          <a:xfrm flipV="1">
            <a:off x="3053802" y="1792279"/>
            <a:ext cx="1499148" cy="1054342"/>
          </a:xfrm>
          <a:prstGeom prst="line">
            <a:avLst/>
          </a:prstGeom>
          <a:noFill/>
          <a:ln w="76200" cap="flat" cmpd="sng" algn="ctr">
            <a:solidFill>
              <a:srgbClr val="FFC000"/>
            </a:solidFill>
            <a:prstDash val="solid"/>
          </a:ln>
          <a:effectLst/>
        </p:spPr>
      </p:cxnSp>
      <p:cxnSp>
        <p:nvCxnSpPr>
          <p:cNvPr id="39" name="直接连接符 38"/>
          <p:cNvCxnSpPr/>
          <p:nvPr/>
        </p:nvCxnSpPr>
        <p:spPr>
          <a:xfrm flipV="1">
            <a:off x="3926638" y="1792280"/>
            <a:ext cx="626312" cy="1779464"/>
          </a:xfrm>
          <a:prstGeom prst="line">
            <a:avLst/>
          </a:prstGeom>
          <a:noFill/>
          <a:ln w="76200" cap="flat" cmpd="sng" algn="ctr">
            <a:solidFill>
              <a:srgbClr val="17375E"/>
            </a:solidFill>
            <a:prstDash val="solid"/>
          </a:ln>
          <a:effectLst/>
        </p:spPr>
      </p:cxnSp>
      <p:cxnSp>
        <p:nvCxnSpPr>
          <p:cNvPr id="40" name="直接连接符 39"/>
          <p:cNvCxnSpPr/>
          <p:nvPr/>
        </p:nvCxnSpPr>
        <p:spPr>
          <a:xfrm flipH="1" flipV="1">
            <a:off x="4552951" y="1792280"/>
            <a:ext cx="670571" cy="1717151"/>
          </a:xfrm>
          <a:prstGeom prst="line">
            <a:avLst/>
          </a:prstGeom>
          <a:noFill/>
          <a:ln w="76200" cap="flat" cmpd="sng" algn="ctr">
            <a:solidFill>
              <a:srgbClr val="FFC000"/>
            </a:solidFill>
            <a:prstDash val="solid"/>
          </a:ln>
          <a:effectLst/>
        </p:spPr>
      </p:cxnSp>
      <p:cxnSp>
        <p:nvCxnSpPr>
          <p:cNvPr id="41" name="直接连接符 40"/>
          <p:cNvCxnSpPr/>
          <p:nvPr/>
        </p:nvCxnSpPr>
        <p:spPr>
          <a:xfrm flipH="1" flipV="1">
            <a:off x="4552950" y="1792279"/>
            <a:ext cx="1465240" cy="1054342"/>
          </a:xfrm>
          <a:prstGeom prst="line">
            <a:avLst/>
          </a:prstGeom>
          <a:noFill/>
          <a:ln w="76200" cap="flat" cmpd="sng" algn="ctr">
            <a:solidFill>
              <a:srgbClr val="17375E"/>
            </a:solidFill>
            <a:prstDash val="solid"/>
          </a:ln>
          <a:effectLst/>
        </p:spPr>
      </p:cxnSp>
      <p:cxnSp>
        <p:nvCxnSpPr>
          <p:cNvPr id="42" name="直接连接符 41"/>
          <p:cNvCxnSpPr/>
          <p:nvPr/>
        </p:nvCxnSpPr>
        <p:spPr>
          <a:xfrm>
            <a:off x="4552950" y="1792278"/>
            <a:ext cx="1861284" cy="13806"/>
          </a:xfrm>
          <a:prstGeom prst="line">
            <a:avLst/>
          </a:prstGeom>
          <a:noFill/>
          <a:ln w="762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43" name="椭圆 42"/>
          <p:cNvSpPr/>
          <p:nvPr/>
        </p:nvSpPr>
        <p:spPr>
          <a:xfrm>
            <a:off x="2854407" y="2448805"/>
            <a:ext cx="660132" cy="660132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635896" y="3179365"/>
            <a:ext cx="660132" cy="660132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88236" y="3145626"/>
            <a:ext cx="660132" cy="660132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641678" y="2351946"/>
            <a:ext cx="660132" cy="660132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940152" y="1484231"/>
            <a:ext cx="660132" cy="660132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573690" y="1472828"/>
            <a:ext cx="660132" cy="660132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496" y="1895281"/>
            <a:ext cx="2556284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产品服务列表及详细介绍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09725" y="276812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加盟我们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9552" y="3047409"/>
            <a:ext cx="2556284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发布招商加盟信息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00282" y="3704224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店铺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52308" y="3983513"/>
            <a:ext cx="2556284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公司店铺信息、产品列表、联系方式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36096" y="3723878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注册登陆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84140" y="4003675"/>
            <a:ext cx="2702560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提供用户注册、登陆、修改密码等服务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64188" y="2788911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会员中心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12160" y="3068825"/>
            <a:ext cx="2556284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用户信息维护，订单查看、提交、删除、评价等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761450" y="1645011"/>
            <a:ext cx="12338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购物车</a:t>
            </a: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支付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87197" y="1982075"/>
            <a:ext cx="2556284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购物车加购、提交订单、支付等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3851771" y="1091099"/>
            <a:ext cx="1402358" cy="1402358"/>
            <a:chOff x="3851771" y="1163107"/>
            <a:chExt cx="1402358" cy="1402358"/>
          </a:xfrm>
        </p:grpSpPr>
        <p:grpSp>
          <p:nvGrpSpPr>
            <p:cNvPr id="61" name="组合 60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3" name="同心圆 6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157020" y="1612037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首页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5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6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7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8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2910" y="2104390"/>
            <a:ext cx="4173855" cy="1867535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全部产品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 ---- </a:t>
            </a:r>
            <a:r>
              <a:rPr 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产品大类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产品小类</a:t>
            </a:r>
            <a:r>
              <a:rPr 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</a:t>
            </a:r>
            <a:r>
              <a:rPr 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产品详情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加盟我们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 ---- </a:t>
            </a:r>
            <a:r>
              <a:rPr 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加盟条件详细信息。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店铺 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店铺列表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店铺产品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详细信息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登陆</a:t>
            </a:r>
            <a:endParaRPr lang="en-US" altLang="zh-CN" sz="11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注册</a:t>
            </a:r>
            <a:endParaRPr lang="en-US" altLang="zh-CN" sz="11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会员中心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 ----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子页面导航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子页面内容。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购物车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 ----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购物车加购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支付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。</a:t>
            </a:r>
          </a:p>
        </p:txBody>
      </p:sp>
      <p:pic>
        <p:nvPicPr>
          <p:cNvPr id="37" name="Picture 3" descr="C:\Users\KOVEL\Desktop\图片1.png图片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810" y="-7620"/>
            <a:ext cx="3633470" cy="521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3585745" y="-438766"/>
            <a:ext cx="213879" cy="5787151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152400" dist="63500" algn="l" rotWithShape="0">
              <a:prstClr val="black">
                <a:alpha val="25000"/>
              </a:prstClr>
            </a:outerShdw>
          </a:effectLst>
        </p:spPr>
        <p:txBody>
          <a:bodyPr lIns="91386" tIns="45693" rIns="91386" bIns="45693" spcCol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876870" y="742188"/>
            <a:ext cx="1306135" cy="1269327"/>
            <a:chOff x="4345444" y="2542859"/>
            <a:chExt cx="1810550" cy="1811205"/>
          </a:xfrm>
        </p:grpSpPr>
        <p:grpSp>
          <p:nvGrpSpPr>
            <p:cNvPr id="40" name="组合 39"/>
            <p:cNvGrpSpPr/>
            <p:nvPr/>
          </p:nvGrpSpPr>
          <p:grpSpPr>
            <a:xfrm>
              <a:off x="4345444" y="2542859"/>
              <a:ext cx="1810550" cy="1811205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42" name="同心圆 41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1" name="椭圆 40"/>
            <p:cNvSpPr/>
            <p:nvPr/>
          </p:nvSpPr>
          <p:spPr>
            <a:xfrm>
              <a:off x="4565570" y="2763062"/>
              <a:ext cx="1370298" cy="1370793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37815" y="1098311"/>
            <a:ext cx="979268" cy="592265"/>
            <a:chOff x="6369066" y="986180"/>
            <a:chExt cx="979268" cy="592265"/>
          </a:xfrm>
        </p:grpSpPr>
        <p:sp>
          <p:nvSpPr>
            <p:cNvPr id="45" name="TextBox 44"/>
            <p:cNvSpPr txBox="1"/>
            <p:nvPr/>
          </p:nvSpPr>
          <p:spPr>
            <a:xfrm>
              <a:off x="6397641" y="986180"/>
              <a:ext cx="950693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69066" y="1347613"/>
              <a:ext cx="9659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FOREWORD</a:t>
              </a:r>
              <a:endParaRPr lang="zh-CN" alt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27424" y="1575160"/>
            <a:ext cx="349446" cy="34944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113698" y="822558"/>
            <a:ext cx="156292" cy="15629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269990" y="987106"/>
            <a:ext cx="208440" cy="20844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6" name="椭圆 55"/>
          <p:cNvSpPr/>
          <p:nvPr/>
        </p:nvSpPr>
        <p:spPr>
          <a:xfrm>
            <a:off x="7794388" y="4443265"/>
            <a:ext cx="500908" cy="500908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423305" y="3522698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7183751" y="4762644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316009" y="4096544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411685" y="4151249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6629511" y="4707644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8585278" y="4984207"/>
            <a:ext cx="137389" cy="13738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9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2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 bldLvl="0" animBg="1"/>
          <p:bldP spid="56" grpId="0" bldLvl="0" animBg="1"/>
          <p:bldP spid="57" grpId="0" bldLvl="0" animBg="1"/>
          <p:bldP spid="67" grpId="0" bldLvl="0" animBg="1"/>
          <p:bldP spid="68" grpId="0" bldLvl="0" animBg="1"/>
          <p:bldP spid="6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 bldLvl="0" animBg="1"/>
          <p:bldP spid="56" grpId="0" bldLvl="0" animBg="1"/>
          <p:bldP spid="57" grpId="0" bldLvl="0" animBg="1"/>
          <p:bldP spid="67" grpId="0" bldLvl="0" animBg="1"/>
          <p:bldP spid="68" grpId="0" bldLvl="0" animBg="1"/>
          <p:bldP spid="6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8"/>
          <p:cNvSpPr txBox="1"/>
          <p:nvPr/>
        </p:nvSpPr>
        <p:spPr>
          <a:xfrm>
            <a:off x="1184649" y="250504"/>
            <a:ext cx="1153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应用技术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1" y="2861421"/>
            <a:ext cx="9145588" cy="65399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2343" tIns="46172" rIns="92343" bIns="46172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65" name="组合 264"/>
          <p:cNvGrpSpPr/>
          <p:nvPr/>
        </p:nvGrpSpPr>
        <p:grpSpPr>
          <a:xfrm>
            <a:off x="558309" y="1994182"/>
            <a:ext cx="1735714" cy="1658168"/>
            <a:chOff x="1466675" y="3784103"/>
            <a:chExt cx="1301392" cy="1301862"/>
          </a:xfrm>
        </p:grpSpPr>
        <p:grpSp>
          <p:nvGrpSpPr>
            <p:cNvPr id="266" name="组合 265"/>
            <p:cNvGrpSpPr/>
            <p:nvPr/>
          </p:nvGrpSpPr>
          <p:grpSpPr>
            <a:xfrm>
              <a:off x="1466675" y="3784103"/>
              <a:ext cx="1301392" cy="1301862"/>
              <a:chOff x="4345444" y="2542859"/>
              <a:chExt cx="1810550" cy="1811205"/>
            </a:xfrm>
          </p:grpSpPr>
          <p:grpSp>
            <p:nvGrpSpPr>
              <p:cNvPr id="268" name="组合 267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70" name="同心圆 269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271" name="椭圆 270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269" name="椭圆 268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7375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1668570" y="4145829"/>
              <a:ext cx="901687" cy="54451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b="1" kern="0" dirty="0" err="1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Vue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1979713" y="2124938"/>
            <a:ext cx="1489828" cy="1382916"/>
            <a:chOff x="3117025" y="3959191"/>
            <a:chExt cx="1060924" cy="985306"/>
          </a:xfrm>
        </p:grpSpPr>
        <p:grpSp>
          <p:nvGrpSpPr>
            <p:cNvPr id="273" name="组合 272"/>
            <p:cNvGrpSpPr/>
            <p:nvPr/>
          </p:nvGrpSpPr>
          <p:grpSpPr>
            <a:xfrm>
              <a:off x="3117025" y="3959191"/>
              <a:ext cx="984950" cy="985306"/>
              <a:chOff x="4345444" y="2542859"/>
              <a:chExt cx="1810550" cy="1811205"/>
            </a:xfrm>
          </p:grpSpPr>
          <p:grpSp>
            <p:nvGrpSpPr>
              <p:cNvPr id="275" name="组合 274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77" name="同心圆 276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278" name="椭圆 277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276" name="椭圆 275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74" name="TextBox 273"/>
            <p:cNvSpPr txBox="1"/>
            <p:nvPr/>
          </p:nvSpPr>
          <p:spPr>
            <a:xfrm>
              <a:off x="3217693" y="4153334"/>
              <a:ext cx="960256" cy="581850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Node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.js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3081588" y="2299493"/>
            <a:ext cx="1172695" cy="1128215"/>
            <a:chOff x="4450864" y="3791953"/>
            <a:chExt cx="1371100" cy="1319782"/>
          </a:xfrm>
        </p:grpSpPr>
        <p:grpSp>
          <p:nvGrpSpPr>
            <p:cNvPr id="280" name="组合 279"/>
            <p:cNvGrpSpPr/>
            <p:nvPr/>
          </p:nvGrpSpPr>
          <p:grpSpPr>
            <a:xfrm>
              <a:off x="4450933" y="3791953"/>
              <a:ext cx="1319306" cy="1319782"/>
              <a:chOff x="4345444" y="2542859"/>
              <a:chExt cx="1810550" cy="1811205"/>
            </a:xfrm>
          </p:grpSpPr>
          <p:grpSp>
            <p:nvGrpSpPr>
              <p:cNvPr id="282" name="组合 281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84" name="同心圆 283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285" name="椭圆 284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283" name="椭圆 282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7375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81" name="TextBox 280"/>
            <p:cNvSpPr txBox="1"/>
            <p:nvPr/>
          </p:nvSpPr>
          <p:spPr>
            <a:xfrm>
              <a:off x="4450864" y="4260839"/>
              <a:ext cx="1371100" cy="415260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Webpack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4058232" y="2399999"/>
            <a:ext cx="871166" cy="871027"/>
            <a:chOff x="6119197" y="3942381"/>
            <a:chExt cx="1018558" cy="1018926"/>
          </a:xfrm>
        </p:grpSpPr>
        <p:grpSp>
          <p:nvGrpSpPr>
            <p:cNvPr id="287" name="组合 286"/>
            <p:cNvGrpSpPr/>
            <p:nvPr/>
          </p:nvGrpSpPr>
          <p:grpSpPr>
            <a:xfrm>
              <a:off x="6119197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289" name="组合 288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91" name="同心圆 290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292" name="椭圆 291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290" name="椭圆 289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88" name="TextBox 287"/>
            <p:cNvSpPr txBox="1"/>
            <p:nvPr/>
          </p:nvSpPr>
          <p:spPr>
            <a:xfrm>
              <a:off x="6124166" y="4245796"/>
              <a:ext cx="1008441" cy="451265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Babel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4972398" y="2400000"/>
            <a:ext cx="879315" cy="871027"/>
            <a:chOff x="7486713" y="3942381"/>
            <a:chExt cx="1028084" cy="1018926"/>
          </a:xfrm>
        </p:grpSpPr>
        <p:grpSp>
          <p:nvGrpSpPr>
            <p:cNvPr id="294" name="组合 293"/>
            <p:cNvGrpSpPr/>
            <p:nvPr/>
          </p:nvGrpSpPr>
          <p:grpSpPr>
            <a:xfrm>
              <a:off x="7486713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296" name="组合 295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98" name="同心圆 297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299" name="椭圆 298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297" name="椭圆 296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7375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7523719" y="4199440"/>
              <a:ext cx="991078" cy="52327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Less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5886559" y="2287087"/>
            <a:ext cx="1194997" cy="1159965"/>
            <a:chOff x="8854229" y="3773382"/>
            <a:chExt cx="1397178" cy="1356924"/>
          </a:xfrm>
        </p:grpSpPr>
        <p:grpSp>
          <p:nvGrpSpPr>
            <p:cNvPr id="301" name="组合 300"/>
            <p:cNvGrpSpPr/>
            <p:nvPr/>
          </p:nvGrpSpPr>
          <p:grpSpPr>
            <a:xfrm>
              <a:off x="8854229" y="3773382"/>
              <a:ext cx="1356434" cy="1356924"/>
              <a:chOff x="4345444" y="2542859"/>
              <a:chExt cx="1810550" cy="1811205"/>
            </a:xfrm>
          </p:grpSpPr>
          <p:grpSp>
            <p:nvGrpSpPr>
              <p:cNvPr id="303" name="组合 302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05" name="同心圆 30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06" name="椭圆 305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304" name="椭圆 303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02" name="TextBox 301"/>
            <p:cNvSpPr txBox="1"/>
            <p:nvPr/>
          </p:nvSpPr>
          <p:spPr>
            <a:xfrm>
              <a:off x="8916886" y="4180595"/>
              <a:ext cx="1334521" cy="559275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Axios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7026587" y="2123872"/>
            <a:ext cx="1577861" cy="1577609"/>
            <a:chOff x="10559621" y="3529102"/>
            <a:chExt cx="1844818" cy="1845484"/>
          </a:xfrm>
        </p:grpSpPr>
        <p:grpSp>
          <p:nvGrpSpPr>
            <p:cNvPr id="308" name="组合 307"/>
            <p:cNvGrpSpPr/>
            <p:nvPr/>
          </p:nvGrpSpPr>
          <p:grpSpPr>
            <a:xfrm>
              <a:off x="10559621" y="3529102"/>
              <a:ext cx="1844818" cy="1845484"/>
              <a:chOff x="4345444" y="2542859"/>
              <a:chExt cx="1810550" cy="1811205"/>
            </a:xfrm>
          </p:grpSpPr>
          <p:grpSp>
            <p:nvGrpSpPr>
              <p:cNvPr id="310" name="组合 30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12" name="同心圆 311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13" name="椭圆 31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311" name="椭圆 31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7375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09" name="TextBox 308"/>
            <p:cNvSpPr txBox="1"/>
            <p:nvPr/>
          </p:nvSpPr>
          <p:spPr>
            <a:xfrm>
              <a:off x="10732525" y="4064673"/>
              <a:ext cx="1607312" cy="847305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Element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Mint UI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417195" y="1021716"/>
            <a:ext cx="2138680" cy="843916"/>
            <a:chOff x="760341" y="941396"/>
            <a:chExt cx="1631535" cy="801214"/>
          </a:xfrm>
        </p:grpSpPr>
        <p:sp>
          <p:nvSpPr>
            <p:cNvPr id="315" name="TextBox 314"/>
            <p:cNvSpPr txBox="1"/>
            <p:nvPr/>
          </p:nvSpPr>
          <p:spPr>
            <a:xfrm>
              <a:off x="868101" y="1271446"/>
              <a:ext cx="1363987" cy="255617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轻量，灵活，高效，用户体验好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16" name="组合 315"/>
            <p:cNvGrpSpPr/>
            <p:nvPr/>
          </p:nvGrpSpPr>
          <p:grpSpPr>
            <a:xfrm>
              <a:off x="760341" y="941396"/>
              <a:ext cx="1631535" cy="801214"/>
              <a:chOff x="760341" y="941396"/>
              <a:chExt cx="1631535" cy="801214"/>
            </a:xfrm>
          </p:grpSpPr>
          <p:cxnSp>
            <p:nvCxnSpPr>
              <p:cNvPr id="317" name="直接连接符 316"/>
              <p:cNvCxnSpPr/>
              <p:nvPr/>
            </p:nvCxnSpPr>
            <p:spPr>
              <a:xfrm flipV="1">
                <a:off x="1536341" y="1526586"/>
                <a:ext cx="0" cy="21602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18" name="TextBox 317"/>
              <p:cNvSpPr txBox="1"/>
              <p:nvPr/>
            </p:nvSpPr>
            <p:spPr>
              <a:xfrm>
                <a:off x="760341" y="941396"/>
                <a:ext cx="1631535" cy="350267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前端框架</a:t>
                </a:r>
              </a:p>
            </p:txBody>
          </p:sp>
        </p:grpSp>
      </p:grpSp>
      <p:grpSp>
        <p:nvGrpSpPr>
          <p:cNvPr id="319" name="组合 318"/>
          <p:cNvGrpSpPr/>
          <p:nvPr/>
        </p:nvGrpSpPr>
        <p:grpSpPr>
          <a:xfrm>
            <a:off x="2686685" y="1148715"/>
            <a:ext cx="1812925" cy="1066165"/>
            <a:chOff x="873900" y="1456154"/>
            <a:chExt cx="1166203" cy="899572"/>
          </a:xfrm>
        </p:grpSpPr>
        <p:sp>
          <p:nvSpPr>
            <p:cNvPr id="320" name="TextBox 319"/>
            <p:cNvSpPr txBox="1"/>
            <p:nvPr/>
          </p:nvSpPr>
          <p:spPr>
            <a:xfrm>
              <a:off x="873900" y="1767302"/>
              <a:ext cx="1166203" cy="378795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模块化JavaScript代码，CSS和fonts和图片等；热加载技术</a:t>
              </a:r>
            </a:p>
          </p:txBody>
        </p:sp>
        <p:grpSp>
          <p:nvGrpSpPr>
            <p:cNvPr id="321" name="组合 320"/>
            <p:cNvGrpSpPr/>
            <p:nvPr/>
          </p:nvGrpSpPr>
          <p:grpSpPr>
            <a:xfrm>
              <a:off x="953025" y="1456154"/>
              <a:ext cx="1008112" cy="899572"/>
              <a:chOff x="953025" y="1456154"/>
              <a:chExt cx="1008112" cy="899572"/>
            </a:xfrm>
          </p:grpSpPr>
          <p:cxnSp>
            <p:nvCxnSpPr>
              <p:cNvPr id="322" name="直接连接符 321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23" name="TextBox 322"/>
              <p:cNvSpPr txBox="1"/>
              <p:nvPr/>
            </p:nvSpPr>
            <p:spPr>
              <a:xfrm>
                <a:off x="953025" y="1456154"/>
                <a:ext cx="1008112" cy="311287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打包工具</a:t>
                </a:r>
              </a:p>
            </p:txBody>
          </p:sp>
        </p:grpSp>
      </p:grpSp>
      <p:grpSp>
        <p:nvGrpSpPr>
          <p:cNvPr id="324" name="组合 323"/>
          <p:cNvGrpSpPr/>
          <p:nvPr/>
        </p:nvGrpSpPr>
        <p:grpSpPr>
          <a:xfrm>
            <a:off x="4499992" y="1198136"/>
            <a:ext cx="1639315" cy="1128614"/>
            <a:chOff x="873900" y="1481303"/>
            <a:chExt cx="1166203" cy="874423"/>
          </a:xfrm>
        </p:grpSpPr>
        <p:sp>
          <p:nvSpPr>
            <p:cNvPr id="325" name="TextBox 324"/>
            <p:cNvSpPr txBox="1"/>
            <p:nvPr/>
          </p:nvSpPr>
          <p:spPr>
            <a:xfrm>
              <a:off x="873900" y="1767302"/>
              <a:ext cx="1166203" cy="347832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CSS 预处理语言，简化 CSS 编写，降低维护成本</a:t>
              </a:r>
            </a:p>
          </p:txBody>
        </p:sp>
        <p:grpSp>
          <p:nvGrpSpPr>
            <p:cNvPr id="326" name="组合 325"/>
            <p:cNvGrpSpPr/>
            <p:nvPr/>
          </p:nvGrpSpPr>
          <p:grpSpPr>
            <a:xfrm>
              <a:off x="952353" y="1481303"/>
              <a:ext cx="1008112" cy="874423"/>
              <a:chOff x="952353" y="1481303"/>
              <a:chExt cx="1008112" cy="874423"/>
            </a:xfrm>
          </p:grpSpPr>
          <p:cxnSp>
            <p:nvCxnSpPr>
              <p:cNvPr id="327" name="直接连接符 326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28" name="TextBox 327"/>
              <p:cNvSpPr txBox="1"/>
              <p:nvPr/>
            </p:nvSpPr>
            <p:spPr>
              <a:xfrm>
                <a:off x="952353" y="1481303"/>
                <a:ext cx="1008112" cy="285842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CSS预处理</a:t>
                </a:r>
              </a:p>
            </p:txBody>
          </p:sp>
        </p:grpSp>
      </p:grpSp>
      <p:grpSp>
        <p:nvGrpSpPr>
          <p:cNvPr id="329" name="组合 328"/>
          <p:cNvGrpSpPr/>
          <p:nvPr/>
        </p:nvGrpSpPr>
        <p:grpSpPr>
          <a:xfrm>
            <a:off x="6998303" y="1092418"/>
            <a:ext cx="1550647" cy="955742"/>
            <a:chOff x="873900" y="1439446"/>
            <a:chExt cx="1166203" cy="762879"/>
          </a:xfrm>
        </p:grpSpPr>
        <p:sp>
          <p:nvSpPr>
            <p:cNvPr id="330" name="TextBox 329"/>
            <p:cNvSpPr txBox="1"/>
            <p:nvPr/>
          </p:nvSpPr>
          <p:spPr>
            <a:xfrm>
              <a:off x="873900" y="1715095"/>
              <a:ext cx="1166203" cy="35835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帮助网站快速成型，提高项目的效率</a:t>
              </a:r>
            </a:p>
          </p:txBody>
        </p:sp>
        <p:grpSp>
          <p:nvGrpSpPr>
            <p:cNvPr id="331" name="组合 330"/>
            <p:cNvGrpSpPr/>
            <p:nvPr/>
          </p:nvGrpSpPr>
          <p:grpSpPr>
            <a:xfrm>
              <a:off x="948817" y="1439446"/>
              <a:ext cx="1008112" cy="762879"/>
              <a:chOff x="948817" y="1439446"/>
              <a:chExt cx="1008112" cy="762879"/>
            </a:xfrm>
          </p:grpSpPr>
          <p:cxnSp>
            <p:nvCxnSpPr>
              <p:cNvPr id="332" name="直接连接符 331"/>
              <p:cNvCxnSpPr/>
              <p:nvPr/>
            </p:nvCxnSpPr>
            <p:spPr>
              <a:xfrm flipV="1">
                <a:off x="1457245" y="2094314"/>
                <a:ext cx="0" cy="10801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33" name="TextBox 332"/>
              <p:cNvSpPr txBox="1"/>
              <p:nvPr/>
            </p:nvSpPr>
            <p:spPr>
              <a:xfrm>
                <a:off x="948817" y="1439446"/>
                <a:ext cx="1008112" cy="294486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组件库</a:t>
                </a:r>
              </a:p>
            </p:txBody>
          </p:sp>
        </p:grpSp>
      </p:grpSp>
      <p:grpSp>
        <p:nvGrpSpPr>
          <p:cNvPr id="334" name="组合 333"/>
          <p:cNvGrpSpPr/>
          <p:nvPr/>
        </p:nvGrpSpPr>
        <p:grpSpPr>
          <a:xfrm>
            <a:off x="1798320" y="3701415"/>
            <a:ext cx="1793875" cy="912002"/>
            <a:chOff x="873900" y="1406420"/>
            <a:chExt cx="1166203" cy="841052"/>
          </a:xfrm>
        </p:grpSpPr>
        <p:sp>
          <p:nvSpPr>
            <p:cNvPr id="335" name="TextBox 334"/>
            <p:cNvSpPr txBox="1"/>
            <p:nvPr/>
          </p:nvSpPr>
          <p:spPr>
            <a:xfrm>
              <a:off x="873900" y="1833453"/>
              <a:ext cx="1166203" cy="414019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事件驱动、非阻塞式 I/O 模型，</a:t>
              </a:r>
              <a:r>
                <a:rPr kumimoji="0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Chrome V8 引擎</a:t>
              </a:r>
            </a:p>
          </p:txBody>
        </p:sp>
        <p:grpSp>
          <p:nvGrpSpPr>
            <p:cNvPr id="336" name="组合 335"/>
            <p:cNvGrpSpPr/>
            <p:nvPr/>
          </p:nvGrpSpPr>
          <p:grpSpPr>
            <a:xfrm>
              <a:off x="947384" y="1406420"/>
              <a:ext cx="1008112" cy="475138"/>
              <a:chOff x="947384" y="1406420"/>
              <a:chExt cx="1008112" cy="475138"/>
            </a:xfrm>
          </p:grpSpPr>
          <p:cxnSp>
            <p:nvCxnSpPr>
              <p:cNvPr id="337" name="直接连接符 336"/>
              <p:cNvCxnSpPr/>
              <p:nvPr/>
            </p:nvCxnSpPr>
            <p:spPr>
              <a:xfrm>
                <a:off x="1451466" y="1406420"/>
                <a:ext cx="0" cy="20049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38" name="TextBox 337"/>
              <p:cNvSpPr txBox="1"/>
              <p:nvPr/>
            </p:nvSpPr>
            <p:spPr>
              <a:xfrm>
                <a:off x="947384" y="1541325"/>
                <a:ext cx="1008112" cy="340233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基础运行环境</a:t>
                </a:r>
              </a:p>
            </p:txBody>
          </p:sp>
        </p:grpSp>
      </p:grpSp>
      <p:grpSp>
        <p:nvGrpSpPr>
          <p:cNvPr id="339" name="组合 338"/>
          <p:cNvGrpSpPr/>
          <p:nvPr/>
        </p:nvGrpSpPr>
        <p:grpSpPr>
          <a:xfrm>
            <a:off x="3696522" y="3422333"/>
            <a:ext cx="1624546" cy="983291"/>
            <a:chOff x="873900" y="1340833"/>
            <a:chExt cx="1166203" cy="906508"/>
          </a:xfrm>
        </p:grpSpPr>
        <p:sp>
          <p:nvSpPr>
            <p:cNvPr id="340" name="TextBox 339"/>
            <p:cNvSpPr txBox="1"/>
            <p:nvPr/>
          </p:nvSpPr>
          <p:spPr>
            <a:xfrm>
              <a:off x="873900" y="1833453"/>
              <a:ext cx="1166203" cy="413888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将ES6转换成浏览器能支持的老版本JavaScript语言</a:t>
              </a:r>
            </a:p>
          </p:txBody>
        </p:sp>
        <p:grpSp>
          <p:nvGrpSpPr>
            <p:cNvPr id="341" name="组合 340"/>
            <p:cNvGrpSpPr/>
            <p:nvPr/>
          </p:nvGrpSpPr>
          <p:grpSpPr>
            <a:xfrm>
              <a:off x="947384" y="1340833"/>
              <a:ext cx="1008112" cy="540618"/>
              <a:chOff x="947384" y="1340833"/>
              <a:chExt cx="1008112" cy="540618"/>
            </a:xfrm>
          </p:grpSpPr>
          <p:cxnSp>
            <p:nvCxnSpPr>
              <p:cNvPr id="342" name="直接连接符 341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43" name="TextBox 342"/>
              <p:cNvSpPr txBox="1"/>
              <p:nvPr/>
            </p:nvSpPr>
            <p:spPr>
              <a:xfrm>
                <a:off x="947384" y="1541325"/>
                <a:ext cx="1008112" cy="340126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语法编译</a:t>
                </a:r>
              </a:p>
            </p:txBody>
          </p:sp>
        </p:grpSp>
      </p:grpSp>
      <p:grpSp>
        <p:nvGrpSpPr>
          <p:cNvPr id="344" name="组合 343"/>
          <p:cNvGrpSpPr/>
          <p:nvPr/>
        </p:nvGrpSpPr>
        <p:grpSpPr>
          <a:xfrm>
            <a:off x="5688333" y="3630362"/>
            <a:ext cx="1624546" cy="982655"/>
            <a:chOff x="898516" y="1340833"/>
            <a:chExt cx="1166203" cy="905922"/>
          </a:xfrm>
        </p:grpSpPr>
        <p:sp>
          <p:nvSpPr>
            <p:cNvPr id="345" name="TextBox 344"/>
            <p:cNvSpPr txBox="1"/>
            <p:nvPr/>
          </p:nvSpPr>
          <p:spPr>
            <a:xfrm>
              <a:off x="898516" y="1832867"/>
              <a:ext cx="1166203" cy="413888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基于Promise 用于浏览器和 nodejs 的 HTTP库</a:t>
              </a:r>
            </a:p>
          </p:txBody>
        </p:sp>
        <p:grpSp>
          <p:nvGrpSpPr>
            <p:cNvPr id="346" name="组合 345"/>
            <p:cNvGrpSpPr/>
            <p:nvPr/>
          </p:nvGrpSpPr>
          <p:grpSpPr>
            <a:xfrm>
              <a:off x="985219" y="1340833"/>
              <a:ext cx="1008112" cy="492029"/>
              <a:chOff x="985219" y="1340833"/>
              <a:chExt cx="1008112" cy="492029"/>
            </a:xfrm>
          </p:grpSpPr>
          <p:cxnSp>
            <p:nvCxnSpPr>
              <p:cNvPr id="347" name="直接连接符 346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48" name="TextBox 347"/>
              <p:cNvSpPr txBox="1"/>
              <p:nvPr/>
            </p:nvSpPr>
            <p:spPr>
              <a:xfrm>
                <a:off x="985219" y="1492736"/>
                <a:ext cx="1008112" cy="340126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HTTP操作</a:t>
                </a:r>
              </a:p>
            </p:txBody>
          </p:sp>
        </p:grpSp>
      </p:grpSp>
      <p:sp>
        <p:nvSpPr>
          <p:cNvPr id="349" name="TextBox 34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2" accel="58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8000" fill="hold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1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8000" fill="hold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1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1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 p14:presetBounceEnd="55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3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4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 p14:presetBounceEnd="5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7" dur="1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8" dur="1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 p14:presetBounceEnd="5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5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5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8000" fill="hold" nodeType="withEffect" p14:presetBounceEnd="5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4" grpId="0" animBg="1"/>
          <p:bldP spid="3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8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8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8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4" grpId="0" animBg="1"/>
          <p:bldP spid="34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2910" y="2104390"/>
            <a:ext cx="4173855" cy="2121535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build  ---- webpack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打包文件，</a:t>
            </a:r>
            <a:r>
              <a:rPr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最终发布的代码存放位置。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config  ---- 配置目录，包括端口号等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node_modules 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npm加载的项目依赖模块。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src  ----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开发目录（assets、components、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router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、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store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、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	views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、App.vue、main.js）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static  ---- 静态资源目录，图片、字体等。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index.html	  ---- 首页入口文件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package.json  ----项目配置文件。</a:t>
            </a:r>
          </a:p>
        </p:txBody>
      </p:sp>
      <p:pic>
        <p:nvPicPr>
          <p:cNvPr id="37" name="Picture 3" descr="C:\Users\KOVEL\Desktop\图片1.png图片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620" y="-7129"/>
            <a:ext cx="3452495" cy="51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3448585" y="-445751"/>
            <a:ext cx="213879" cy="5787151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152400" dist="63500" algn="l" rotWithShape="0">
              <a:prstClr val="black">
                <a:alpha val="25000"/>
              </a:prstClr>
            </a:outerShdw>
          </a:effectLst>
        </p:spPr>
        <p:txBody>
          <a:bodyPr lIns="91386" tIns="45693" rIns="91386" bIns="45693" spcCol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876870" y="742188"/>
            <a:ext cx="1306135" cy="1269327"/>
            <a:chOff x="4345444" y="2542859"/>
            <a:chExt cx="1810550" cy="1811205"/>
          </a:xfrm>
        </p:grpSpPr>
        <p:grpSp>
          <p:nvGrpSpPr>
            <p:cNvPr id="40" name="组合 39"/>
            <p:cNvGrpSpPr/>
            <p:nvPr/>
          </p:nvGrpSpPr>
          <p:grpSpPr>
            <a:xfrm>
              <a:off x="4345444" y="2542859"/>
              <a:ext cx="1810550" cy="1811205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42" name="同心圆 41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1" name="椭圆 40"/>
            <p:cNvSpPr/>
            <p:nvPr/>
          </p:nvSpPr>
          <p:spPr>
            <a:xfrm>
              <a:off x="4565570" y="2763062"/>
              <a:ext cx="1370298" cy="1370793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37815" y="1091326"/>
            <a:ext cx="965907" cy="599250"/>
            <a:chOff x="6369066" y="979195"/>
            <a:chExt cx="965907" cy="599250"/>
          </a:xfrm>
        </p:grpSpPr>
        <p:sp>
          <p:nvSpPr>
            <p:cNvPr id="45" name="TextBox 44"/>
            <p:cNvSpPr txBox="1"/>
            <p:nvPr/>
          </p:nvSpPr>
          <p:spPr>
            <a:xfrm>
              <a:off x="6369066" y="979195"/>
              <a:ext cx="950693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69066" y="1347613"/>
              <a:ext cx="9659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FOREWORD</a:t>
              </a:r>
              <a:endParaRPr lang="zh-CN" alt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27424" y="1575160"/>
            <a:ext cx="349446" cy="34944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113698" y="822558"/>
            <a:ext cx="156292" cy="15629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269990" y="987106"/>
            <a:ext cx="208440" cy="20844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6" name="椭圆 55"/>
          <p:cNvSpPr/>
          <p:nvPr/>
        </p:nvSpPr>
        <p:spPr>
          <a:xfrm>
            <a:off x="7794388" y="4443265"/>
            <a:ext cx="500908" cy="500908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423305" y="3522698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7183751" y="4762644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316009" y="4096544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411685" y="4151249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6629511" y="4707644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8585278" y="4984207"/>
            <a:ext cx="137389" cy="13738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9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2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5649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 bldLvl="0" animBg="1"/>
          <p:bldP spid="56" grpId="0" animBg="1"/>
          <p:bldP spid="57" grpId="0" animBg="1"/>
          <p:bldP spid="67" grpId="0" animBg="1"/>
          <p:bldP spid="68" grpId="0" animBg="1"/>
          <p:bldP spid="6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5649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 bldLvl="0" animBg="1"/>
          <p:bldP spid="56" grpId="0" animBg="1"/>
          <p:bldP spid="57" grpId="0" animBg="1"/>
          <p:bldP spid="67" grpId="0" animBg="1"/>
          <p:bldP spid="68" grpId="0" animBg="1"/>
          <p:bldP spid="69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2">
    <a:dk1>
      <a:sysClr val="windowText" lastClr="000000"/>
    </a:dk1>
    <a:lt1>
      <a:sysClr val="window" lastClr="FFFFFF"/>
    </a:lt1>
    <a:dk2>
      <a:srgbClr val="7F7F7F"/>
    </a:dk2>
    <a:lt2>
      <a:srgbClr val="7F7F7F"/>
    </a:lt2>
    <a:accent1>
      <a:srgbClr val="0070C0"/>
    </a:accent1>
    <a:accent2>
      <a:srgbClr val="00B0F0"/>
    </a:accent2>
    <a:accent3>
      <a:srgbClr val="0070C0"/>
    </a:accent3>
    <a:accent4>
      <a:srgbClr val="00B0F0"/>
    </a:accent4>
    <a:accent5>
      <a:srgbClr val="0070C0"/>
    </a:accent5>
    <a:accent6>
      <a:srgbClr val="00B0F0"/>
    </a:accent6>
    <a:hlink>
      <a:srgbClr val="FFFFFF"/>
    </a:hlink>
    <a:folHlink>
      <a:srgbClr val="FFFFFF"/>
    </a:folHlink>
  </a:clrScheme>
  <a:fontScheme name="自定义 1">
    <a:majorFont>
      <a:latin typeface="Calibri"/>
      <a:ea typeface="微软雅黑"/>
      <a:cs typeface=""/>
    </a:majorFont>
    <a:minorFont>
      <a:latin typeface="Calibri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2546</Words>
  <Application>Microsoft Office PowerPoint</Application>
  <PresentationFormat>全屏显示(16:9)</PresentationFormat>
  <Paragraphs>515</Paragraphs>
  <Slides>45</Slides>
  <Notes>45</Notes>
  <HiddenSlides>19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Bebas Neue</vt:lpstr>
      <vt:lpstr>Clear Sans Thin</vt:lpstr>
      <vt:lpstr>Gill Sans</vt:lpstr>
      <vt:lpstr>Lato Light</vt:lpstr>
      <vt:lpstr>맑은 고딕</vt:lpstr>
      <vt:lpstr>Roboto condensed</vt:lpstr>
      <vt:lpstr>黑体</vt:lpstr>
      <vt:lpstr>华文黑体</vt:lpstr>
      <vt:lpstr>宋体</vt:lpstr>
      <vt:lpstr>微软雅黑</vt:lpstr>
      <vt:lpstr>Arial</vt:lpstr>
      <vt:lpstr>Calibri</vt:lpstr>
      <vt:lpstr>Roboto</vt:lpstr>
      <vt:lpstr>Source Sans Pro ExtraLight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PPT之家www.52ppt.com; PPT之家</cp:keywords>
  <dc:description>http://www.52ppt.com</dc:description>
  <cp:lastModifiedBy/>
  <cp:revision>8</cp:revision>
  <dcterms:created xsi:type="dcterms:W3CDTF">2015-12-30T10:40:00Z</dcterms:created>
  <dcterms:modified xsi:type="dcterms:W3CDTF">2017-10-30T17:58:17Z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